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0" r:id="rId2"/>
    <p:sldMasterId id="2147483686" r:id="rId3"/>
    <p:sldMasterId id="2147483688" r:id="rId4"/>
    <p:sldMasterId id="2147483705" r:id="rId5"/>
  </p:sldMasterIdLst>
  <p:notesMasterIdLst>
    <p:notesMasterId r:id="rId76"/>
  </p:notesMasterIdLst>
  <p:sldIdLst>
    <p:sldId id="648" r:id="rId6"/>
    <p:sldId id="649" r:id="rId7"/>
    <p:sldId id="650" r:id="rId8"/>
    <p:sldId id="654" r:id="rId9"/>
    <p:sldId id="719" r:id="rId10"/>
    <p:sldId id="593" r:id="rId11"/>
    <p:sldId id="632" r:id="rId12"/>
    <p:sldId id="673" r:id="rId13"/>
    <p:sldId id="720" r:id="rId14"/>
    <p:sldId id="666" r:id="rId15"/>
    <p:sldId id="682" r:id="rId16"/>
    <p:sldId id="683" r:id="rId17"/>
    <p:sldId id="678" r:id="rId18"/>
    <p:sldId id="679" r:id="rId19"/>
    <p:sldId id="680" r:id="rId20"/>
    <p:sldId id="681" r:id="rId21"/>
    <p:sldId id="655" r:id="rId22"/>
    <p:sldId id="660" r:id="rId23"/>
    <p:sldId id="659" r:id="rId24"/>
    <p:sldId id="597" r:id="rId25"/>
    <p:sldId id="661" r:id="rId26"/>
    <p:sldId id="662" r:id="rId27"/>
    <p:sldId id="663" r:id="rId28"/>
    <p:sldId id="664" r:id="rId29"/>
    <p:sldId id="599" r:id="rId30"/>
    <p:sldId id="657" r:id="rId31"/>
    <p:sldId id="722" r:id="rId32"/>
    <p:sldId id="658" r:id="rId33"/>
    <p:sldId id="669" r:id="rId34"/>
    <p:sldId id="670" r:id="rId35"/>
    <p:sldId id="671" r:id="rId36"/>
    <p:sldId id="672" r:id="rId37"/>
    <p:sldId id="651" r:id="rId38"/>
    <p:sldId id="665" r:id="rId39"/>
    <p:sldId id="684" r:id="rId40"/>
    <p:sldId id="685" r:id="rId41"/>
    <p:sldId id="674" r:id="rId42"/>
    <p:sldId id="686" r:id="rId43"/>
    <p:sldId id="687" r:id="rId44"/>
    <p:sldId id="688" r:id="rId45"/>
    <p:sldId id="689" r:id="rId46"/>
    <p:sldId id="690" r:id="rId47"/>
    <p:sldId id="691" r:id="rId48"/>
    <p:sldId id="692" r:id="rId49"/>
    <p:sldId id="694" r:id="rId50"/>
    <p:sldId id="697" r:id="rId51"/>
    <p:sldId id="695" r:id="rId52"/>
    <p:sldId id="693" r:id="rId53"/>
    <p:sldId id="703" r:id="rId54"/>
    <p:sldId id="704" r:id="rId55"/>
    <p:sldId id="698" r:id="rId56"/>
    <p:sldId id="699" r:id="rId57"/>
    <p:sldId id="721" r:id="rId58"/>
    <p:sldId id="705" r:id="rId59"/>
    <p:sldId id="706" r:id="rId60"/>
    <p:sldId id="707" r:id="rId61"/>
    <p:sldId id="710" r:id="rId62"/>
    <p:sldId id="711" r:id="rId63"/>
    <p:sldId id="700" r:id="rId64"/>
    <p:sldId id="709" r:id="rId65"/>
    <p:sldId id="712" r:id="rId66"/>
    <p:sldId id="701" r:id="rId67"/>
    <p:sldId id="713" r:id="rId68"/>
    <p:sldId id="702" r:id="rId69"/>
    <p:sldId id="714" r:id="rId70"/>
    <p:sldId id="715" r:id="rId71"/>
    <p:sldId id="716" r:id="rId72"/>
    <p:sldId id="717" r:id="rId73"/>
    <p:sldId id="718" r:id="rId74"/>
    <p:sldId id="636" r:id="rId75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3300"/>
    <a:srgbClr val="FF8585"/>
    <a:srgbClr val="D1F96D"/>
    <a:srgbClr val="FEE968"/>
    <a:srgbClr val="E2EA7C"/>
    <a:srgbClr val="455D6D"/>
    <a:srgbClr val="2A8843"/>
    <a:srgbClr val="298789"/>
    <a:srgbClr val="8A2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14" autoAdjust="0"/>
    <p:restoredTop sz="87805" autoAdjust="0"/>
  </p:normalViewPr>
  <p:slideViewPr>
    <p:cSldViewPr>
      <p:cViewPr>
        <p:scale>
          <a:sx n="70" d="100"/>
          <a:sy n="70" d="100"/>
        </p:scale>
        <p:origin x="10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85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160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17E4CB9-C44E-4E2C-A43E-E5157AF75028}" type="datetimeFigureOut">
              <a:rPr lang="ko-KR" altLang="en-US" smtClean="0"/>
              <a:pPr/>
              <a:t>2018-01-10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3514A9A-796D-4953-ADCB-C0627728389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4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5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00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00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00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00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514A9A-796D-4953-ADCB-C0627728389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400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>
                <a:solidFill>
                  <a:prstClr val="black"/>
                </a:solidFill>
              </a:rPr>
              <a:pPr/>
              <a:t>70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30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3FA-1F33-4BC9-9ECA-40C77D7F441E}" type="datetime1">
              <a:rPr lang="ko-KR" altLang="en-US" smtClean="0"/>
              <a:pPr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87624" y="2132856"/>
            <a:ext cx="7380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u="none" dirty="0">
              <a:latin typeface="+mn-ea"/>
            </a:endParaRPr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5"/>
          </p:nvPr>
        </p:nvSpPr>
        <p:spPr>
          <a:xfrm>
            <a:off x="1078404" y="1477108"/>
            <a:ext cx="7489531" cy="478072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0" name="직사각형 39"/>
          <p:cNvSpPr/>
          <p:nvPr userDrawn="1"/>
        </p:nvSpPr>
        <p:spPr>
          <a:xfrm>
            <a:off x="1259632" y="882386"/>
            <a:ext cx="7200800" cy="458382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제목 21"/>
          <p:cNvSpPr>
            <a:spLocks noGrp="1"/>
          </p:cNvSpPr>
          <p:nvPr>
            <p:ph type="title"/>
          </p:nvPr>
        </p:nvSpPr>
        <p:spPr>
          <a:xfrm>
            <a:off x="1257300" y="898139"/>
            <a:ext cx="7203132" cy="439370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00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3164574"/>
            <a:ext cx="7772400" cy="748383"/>
          </a:xfrm>
        </p:spPr>
        <p:txBody>
          <a:bodyPr>
            <a:normAutofit/>
          </a:bodyPr>
          <a:lstStyle>
            <a:lvl1pPr algn="r">
              <a:defRPr sz="36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81944" y="3973742"/>
            <a:ext cx="7304856" cy="36725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err="1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</a:rPr>
              <a:t>WIZnet</a:t>
            </a:r>
            <a:r>
              <a:rPr lang="en-US" altLang="ko-KR" sz="700" b="1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</a:rPr>
              <a:t> Academy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7" name="내용 개체 틀 16"/>
          <p:cNvSpPr>
            <a:spLocks noGrp="1"/>
          </p:cNvSpPr>
          <p:nvPr>
            <p:ph sz="quarter" idx="13"/>
          </p:nvPr>
        </p:nvSpPr>
        <p:spPr>
          <a:xfrm>
            <a:off x="5496400" y="5799703"/>
            <a:ext cx="3012103" cy="347662"/>
          </a:xfrm>
        </p:spPr>
        <p:txBody>
          <a:bodyPr>
            <a:noAutofit/>
          </a:bodyPr>
          <a:lstStyle>
            <a:lvl1pPr marL="0" indent="0" algn="r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69959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인덱스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239701" y="650181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u="sng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INDEX</a:t>
            </a:r>
            <a:endParaRPr lang="ko-KR" altLang="en-US" sz="4400" b="1" u="sng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n-cs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err="1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WIZnet</a:t>
            </a:r>
            <a:r>
              <a:rPr kumimoji="0" lang="en-US" altLang="ko-KR" sz="700" b="1" i="0" u="none" strike="noStrike" kern="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Academy</a:t>
            </a:r>
          </a:p>
        </p:txBody>
      </p:sp>
    </p:spTree>
    <p:extLst>
      <p:ext uri="{BB962C8B-B14F-4D97-AF65-F5344CB8AC3E}">
        <p14:creationId xmlns:p14="http://schemas.microsoft.com/office/powerpoint/2010/main" val="2580605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3164574"/>
            <a:ext cx="7772400" cy="748383"/>
          </a:xfrm>
        </p:spPr>
        <p:txBody>
          <a:bodyPr>
            <a:normAutofit/>
          </a:bodyPr>
          <a:lstStyle>
            <a:lvl1pPr algn="r">
              <a:defRPr sz="36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81944" y="3973742"/>
            <a:ext cx="7304856" cy="36725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3FA-1F33-4BC9-9ECA-40C77D7F44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rPr>
              <a:t>WIZnet Academy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9" name="Group 6"/>
          <p:cNvGrpSpPr/>
          <p:nvPr/>
        </p:nvGrpSpPr>
        <p:grpSpPr>
          <a:xfrm>
            <a:off x="6236248" y="2551838"/>
            <a:ext cx="2440208" cy="437173"/>
            <a:chOff x="6236248" y="2551838"/>
            <a:chExt cx="2440208" cy="437173"/>
          </a:xfrm>
        </p:grpSpPr>
        <p:sp>
          <p:nvSpPr>
            <p:cNvPr id="10" name="TextBox 9"/>
            <p:cNvSpPr txBox="1"/>
            <p:nvPr/>
          </p:nvSpPr>
          <p:spPr>
            <a:xfrm>
              <a:off x="6236248" y="2727401"/>
              <a:ext cx="24402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                               Academy 2017   </a:t>
              </a:r>
            </a:p>
          </p:txBody>
        </p:sp>
        <p:pic>
          <p:nvPicPr>
            <p:cNvPr id="11" name="Picture 2" descr="Device Server, WiFi, Ethernet |  WIZnet Co., Ltd.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89394" y="2551838"/>
              <a:ext cx="1143000" cy="381001"/>
            </a:xfrm>
            <a:prstGeom prst="rect">
              <a:avLst/>
            </a:prstGeom>
            <a:noFill/>
          </p:spPr>
        </p:pic>
      </p:grpSp>
      <p:pic>
        <p:nvPicPr>
          <p:cNvPr id="1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87" y="279493"/>
            <a:ext cx="1532076" cy="17037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14122" y="6093296"/>
            <a:ext cx="229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daniel@wiznet.io</a:t>
            </a:r>
          </a:p>
        </p:txBody>
      </p:sp>
      <p:pic>
        <p:nvPicPr>
          <p:cNvPr id="15" name="Picture 6" descr="http://files.softicons.com/download/system-icons/windows-8-metro-invert-icons-by-dakirby309/png/256x256/Other/Ma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201433"/>
            <a:ext cx="166462" cy="1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16"/>
          <p:cNvSpPr>
            <a:spLocks noGrp="1"/>
          </p:cNvSpPr>
          <p:nvPr>
            <p:ph sz="quarter" idx="13"/>
          </p:nvPr>
        </p:nvSpPr>
        <p:spPr>
          <a:xfrm>
            <a:off x="5496400" y="5799703"/>
            <a:ext cx="3012103" cy="347662"/>
          </a:xfrm>
        </p:spPr>
        <p:txBody>
          <a:bodyPr>
            <a:noAutofit/>
          </a:bodyPr>
          <a:lstStyle>
            <a:lvl1pPr marL="0" indent="0" algn="r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96625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7E80-0B92-492F-A36C-279C6CE648E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239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3728" y="2420888"/>
            <a:ext cx="5112568" cy="895730"/>
          </a:xfrm>
          <a:ln w="38100">
            <a:noFill/>
          </a:ln>
        </p:spPr>
        <p:txBody>
          <a:bodyPr anchor="ctr">
            <a:normAutofit/>
          </a:bodyPr>
          <a:lstStyle>
            <a:lvl1pPr algn="ctr">
              <a:defRPr sz="3600" b="1" cap="all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879812" y="3748144"/>
            <a:ext cx="3384376" cy="121944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3" name="직사각형 12"/>
          <p:cNvSpPr/>
          <p:nvPr/>
        </p:nvSpPr>
        <p:spPr>
          <a:xfrm rot="298886">
            <a:off x="2039138" y="2347833"/>
            <a:ext cx="5289747" cy="1006568"/>
          </a:xfrm>
          <a:prstGeom prst="rect">
            <a:avLst/>
          </a:prstGeom>
          <a:noFill/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3290" y="2365255"/>
            <a:ext cx="5289747" cy="1006568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21266016">
            <a:off x="2035139" y="2275825"/>
            <a:ext cx="5289747" cy="1006568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err="1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WIZnet</a:t>
            </a:r>
            <a:r>
              <a:rPr kumimoji="0" lang="en-US" altLang="ko-KR" sz="700" b="1" i="0" u="none" strike="noStrike" kern="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Academy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272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덱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697-1950-4450-AFA5-4307285AAFB1}" type="datetime1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white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white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9701" y="650181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</a:rPr>
              <a:t>INDEX</a:t>
            </a:r>
            <a:endParaRPr lang="ko-KR" altLang="en-US" sz="44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239701" y="650181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</a:rPr>
              <a:t>INDEX</a:t>
            </a:r>
            <a:endParaRPr lang="ko-KR" altLang="en-US" sz="44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713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402F5-1467-43E7-93E7-84CC624F56D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81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7E80-0B92-492F-A36C-279C6CE648EE}" type="datetime1">
              <a:rPr lang="ko-KR" altLang="en-US" smtClean="0"/>
              <a:pPr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59B6-D468-4109-8B2B-E5F86DBBB8C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070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32" y="882386"/>
            <a:ext cx="7200800" cy="455121"/>
          </a:xfrm>
          <a:solidFill>
            <a:schemeClr val="tx1"/>
          </a:solidFill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697-1950-4450-AFA5-4307285AAFB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1652779" y="1631571"/>
            <a:ext cx="6807653" cy="42927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/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2"/>
          <p:cNvGrpSpPr/>
          <p:nvPr/>
        </p:nvGrpSpPr>
        <p:grpSpPr>
          <a:xfrm>
            <a:off x="1259633" y="1717440"/>
            <a:ext cx="314518" cy="154419"/>
            <a:chOff x="3275856" y="3649063"/>
            <a:chExt cx="288032" cy="154419"/>
          </a:xfrm>
        </p:grpSpPr>
        <p:sp>
          <p:nvSpPr>
            <p:cNvPr id="29" name="갈매기형 수장 23"/>
            <p:cNvSpPr/>
            <p:nvPr/>
          </p:nvSpPr>
          <p:spPr>
            <a:xfrm>
              <a:off x="3423507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0" name="갈매기형 수장 24"/>
            <p:cNvSpPr/>
            <p:nvPr/>
          </p:nvSpPr>
          <p:spPr>
            <a:xfrm>
              <a:off x="3275856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</p:grpSp>
      <p:pic>
        <p:nvPicPr>
          <p:cNvPr id="3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2530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/>
            <a:endParaRPr lang="en-US" altLang="ko-KR" sz="700" ker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700" b="1" kern="0" dirty="0" err="1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WIZnet</a:t>
            </a:r>
            <a:r>
              <a:rPr lang="en-US" altLang="ko-KR" sz="700" b="1" kern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 Academy</a:t>
            </a:r>
          </a:p>
        </p:txBody>
      </p:sp>
    </p:spTree>
    <p:extLst>
      <p:ext uri="{BB962C8B-B14F-4D97-AF65-F5344CB8AC3E}">
        <p14:creationId xmlns:p14="http://schemas.microsoft.com/office/powerpoint/2010/main" val="2405533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39F4-1990-4E6F-BB0A-CE7F7F3881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072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E2BB-C00E-4B05-ADCA-B79567B068A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670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B1CB-CE80-4346-9E84-AEC7FBE946D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431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C2E86-E702-4AA8-B0F7-A21EDA8A5D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234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3164574"/>
            <a:ext cx="7772400" cy="748383"/>
          </a:xfrm>
        </p:spPr>
        <p:txBody>
          <a:bodyPr>
            <a:normAutofit/>
          </a:bodyPr>
          <a:lstStyle>
            <a:lvl1pPr algn="r">
              <a:defRPr sz="36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81944" y="3973742"/>
            <a:ext cx="7304856" cy="36725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3FA-1F33-4BC9-9ECA-40C77D7F44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rPr>
              <a:t>WIZnet Academy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9" name="Group 6"/>
          <p:cNvGrpSpPr/>
          <p:nvPr/>
        </p:nvGrpSpPr>
        <p:grpSpPr>
          <a:xfrm>
            <a:off x="6236248" y="2551838"/>
            <a:ext cx="2440208" cy="437173"/>
            <a:chOff x="6236248" y="2551838"/>
            <a:chExt cx="2440208" cy="437173"/>
          </a:xfrm>
        </p:grpSpPr>
        <p:sp>
          <p:nvSpPr>
            <p:cNvPr id="10" name="TextBox 9"/>
            <p:cNvSpPr txBox="1"/>
            <p:nvPr/>
          </p:nvSpPr>
          <p:spPr>
            <a:xfrm>
              <a:off x="6236248" y="2727401"/>
              <a:ext cx="24402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                               Academy 2017   </a:t>
              </a:r>
            </a:p>
          </p:txBody>
        </p:sp>
        <p:pic>
          <p:nvPicPr>
            <p:cNvPr id="11" name="Picture 2" descr="Device Server, WiFi, Ethernet |  WIZnet Co., Ltd.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89394" y="2551838"/>
              <a:ext cx="1143000" cy="381001"/>
            </a:xfrm>
            <a:prstGeom prst="rect">
              <a:avLst/>
            </a:prstGeom>
            <a:noFill/>
          </p:spPr>
        </p:pic>
      </p:grpSp>
      <p:pic>
        <p:nvPicPr>
          <p:cNvPr id="1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87" y="279493"/>
            <a:ext cx="1532076" cy="17037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14122" y="6093296"/>
            <a:ext cx="229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daniel@wiznet.io</a:t>
            </a:r>
          </a:p>
        </p:txBody>
      </p:sp>
      <p:pic>
        <p:nvPicPr>
          <p:cNvPr id="15" name="Picture 6" descr="http://files.softicons.com/download/system-icons/windows-8-metro-invert-icons-by-dakirby309/png/256x256/Other/Ma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201433"/>
            <a:ext cx="166462" cy="1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16"/>
          <p:cNvSpPr>
            <a:spLocks noGrp="1"/>
          </p:cNvSpPr>
          <p:nvPr>
            <p:ph sz="quarter" idx="13"/>
          </p:nvPr>
        </p:nvSpPr>
        <p:spPr>
          <a:xfrm>
            <a:off x="5496400" y="5799703"/>
            <a:ext cx="3012103" cy="347662"/>
          </a:xfrm>
        </p:spPr>
        <p:txBody>
          <a:bodyPr>
            <a:noAutofit/>
          </a:bodyPr>
          <a:lstStyle>
            <a:lvl1pPr marL="0" indent="0" algn="r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49352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덱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697-1950-4450-AFA5-4307285AAFB1}" type="datetime1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white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white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239701" y="650181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</a:rPr>
              <a:t>INDEX</a:t>
            </a:r>
            <a:endParaRPr lang="ko-KR" altLang="en-US" sz="44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953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3FA-1F33-4BC9-9ECA-40C77D7F44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830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89885-2FAE-468C-9466-D7F65D507CBD}" type="datetime1">
              <a:rPr lang="ko-KR" altLang="en-US" smtClean="0"/>
              <a:pPr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971600" y="859930"/>
            <a:ext cx="7455726" cy="42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000" b="1"/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grpSp>
        <p:nvGrpSpPr>
          <p:cNvPr id="4" name="그룹 22"/>
          <p:cNvGrpSpPr/>
          <p:nvPr userDrawn="1"/>
        </p:nvGrpSpPr>
        <p:grpSpPr>
          <a:xfrm>
            <a:off x="539552" y="997360"/>
            <a:ext cx="314518" cy="154419"/>
            <a:chOff x="3275856" y="3649063"/>
            <a:chExt cx="288032" cy="154419"/>
          </a:xfrm>
        </p:grpSpPr>
        <p:sp>
          <p:nvSpPr>
            <p:cNvPr id="5" name="갈매기형 수장 23"/>
            <p:cNvSpPr/>
            <p:nvPr/>
          </p:nvSpPr>
          <p:spPr>
            <a:xfrm>
              <a:off x="3423507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" name="갈매기형 수장 24"/>
            <p:cNvSpPr/>
            <p:nvPr/>
          </p:nvSpPr>
          <p:spPr>
            <a:xfrm>
              <a:off x="3275856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2576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971600" y="859930"/>
            <a:ext cx="7455726" cy="42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000" b="1"/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grpSp>
        <p:nvGrpSpPr>
          <p:cNvPr id="4" name="그룹 22"/>
          <p:cNvGrpSpPr/>
          <p:nvPr userDrawn="1"/>
        </p:nvGrpSpPr>
        <p:grpSpPr>
          <a:xfrm>
            <a:off x="539552" y="997360"/>
            <a:ext cx="314518" cy="154419"/>
            <a:chOff x="3275856" y="3649063"/>
            <a:chExt cx="288032" cy="154419"/>
          </a:xfrm>
        </p:grpSpPr>
        <p:sp>
          <p:nvSpPr>
            <p:cNvPr id="5" name="갈매기형 수장 23"/>
            <p:cNvSpPr/>
            <p:nvPr/>
          </p:nvSpPr>
          <p:spPr>
            <a:xfrm>
              <a:off x="3423507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" name="갈매기형 수장 24"/>
            <p:cNvSpPr/>
            <p:nvPr/>
          </p:nvSpPr>
          <p:spPr>
            <a:xfrm>
              <a:off x="3275856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2676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3164574"/>
            <a:ext cx="7772400" cy="748383"/>
          </a:xfrm>
        </p:spPr>
        <p:txBody>
          <a:bodyPr>
            <a:normAutofit/>
          </a:bodyPr>
          <a:lstStyle>
            <a:lvl1pPr algn="r">
              <a:defRPr sz="36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81944" y="3973742"/>
            <a:ext cx="7304856" cy="36725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3FA-1F33-4BC9-9ECA-40C77D7F44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rPr>
              <a:t>WIZnet Academy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9" name="Group 6"/>
          <p:cNvGrpSpPr/>
          <p:nvPr/>
        </p:nvGrpSpPr>
        <p:grpSpPr>
          <a:xfrm>
            <a:off x="6236248" y="2551838"/>
            <a:ext cx="2440208" cy="437173"/>
            <a:chOff x="6236248" y="2551838"/>
            <a:chExt cx="2440208" cy="437173"/>
          </a:xfrm>
        </p:grpSpPr>
        <p:sp>
          <p:nvSpPr>
            <p:cNvPr id="10" name="TextBox 9"/>
            <p:cNvSpPr txBox="1"/>
            <p:nvPr/>
          </p:nvSpPr>
          <p:spPr>
            <a:xfrm>
              <a:off x="6236248" y="2727401"/>
              <a:ext cx="24402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                               Academy 2017   </a:t>
              </a:r>
            </a:p>
          </p:txBody>
        </p:sp>
        <p:pic>
          <p:nvPicPr>
            <p:cNvPr id="11" name="Picture 2" descr="Device Server, WiFi, Ethernet |  WIZnet Co., Ltd.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89394" y="2551838"/>
              <a:ext cx="1143000" cy="381001"/>
            </a:xfrm>
            <a:prstGeom prst="rect">
              <a:avLst/>
            </a:prstGeom>
            <a:noFill/>
          </p:spPr>
        </p:pic>
      </p:grpSp>
      <p:pic>
        <p:nvPicPr>
          <p:cNvPr id="1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87" y="279493"/>
            <a:ext cx="1532076" cy="17037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14122" y="6093296"/>
            <a:ext cx="229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daniel@wiznet.io</a:t>
            </a:r>
          </a:p>
        </p:txBody>
      </p:sp>
      <p:pic>
        <p:nvPicPr>
          <p:cNvPr id="15" name="Picture 6" descr="http://files.softicons.com/download/system-icons/windows-8-metro-invert-icons-by-dakirby309/png/256x256/Other/Ma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201433"/>
            <a:ext cx="166462" cy="1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16"/>
          <p:cNvSpPr>
            <a:spLocks noGrp="1"/>
          </p:cNvSpPr>
          <p:nvPr>
            <p:ph sz="quarter" idx="13"/>
          </p:nvPr>
        </p:nvSpPr>
        <p:spPr>
          <a:xfrm>
            <a:off x="5496400" y="5799703"/>
            <a:ext cx="3012103" cy="347662"/>
          </a:xfrm>
        </p:spPr>
        <p:txBody>
          <a:bodyPr>
            <a:noAutofit/>
          </a:bodyPr>
          <a:lstStyle>
            <a:lvl1pPr marL="0" indent="0" algn="r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555411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7E80-0B92-492F-A36C-279C6CE648E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05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3728" y="2420888"/>
            <a:ext cx="5112568" cy="895730"/>
          </a:xfrm>
          <a:ln w="38100">
            <a:noFill/>
          </a:ln>
        </p:spPr>
        <p:txBody>
          <a:bodyPr anchor="ctr">
            <a:normAutofit/>
          </a:bodyPr>
          <a:lstStyle>
            <a:lvl1pPr algn="ctr">
              <a:defRPr sz="3600" b="1" cap="all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879812" y="3748144"/>
            <a:ext cx="3384376" cy="121944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3" name="직사각형 12"/>
          <p:cNvSpPr/>
          <p:nvPr/>
        </p:nvSpPr>
        <p:spPr>
          <a:xfrm rot="298886">
            <a:off x="2039138" y="2347833"/>
            <a:ext cx="5289747" cy="1006568"/>
          </a:xfrm>
          <a:prstGeom prst="rect">
            <a:avLst/>
          </a:prstGeom>
          <a:noFill/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3290" y="2365255"/>
            <a:ext cx="5289747" cy="1006568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21266016">
            <a:off x="2035139" y="2275825"/>
            <a:ext cx="5289747" cy="1006568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700" b="1" kern="0" dirty="0" err="1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WIZnet</a:t>
            </a:r>
            <a:r>
              <a:rPr lang="en-US" altLang="ko-KR" sz="700" b="1" kern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 Academy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altLang="ko-KR" sz="700" ker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482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덱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697-1950-4450-AFA5-4307285AAFB1}" type="datetime1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white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white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9701" y="650181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</a:rPr>
              <a:t>INDEX</a:t>
            </a:r>
            <a:endParaRPr lang="ko-KR" altLang="en-US" sz="44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239701" y="650181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</a:rPr>
              <a:t>INDEX</a:t>
            </a:r>
            <a:endParaRPr lang="ko-KR" altLang="en-US" sz="44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69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402F5-1467-43E7-93E7-84CC624F56D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0924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59B6-D468-4109-8B2B-E5F86DBBB8C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691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32" y="882386"/>
            <a:ext cx="7200800" cy="455121"/>
          </a:xfrm>
          <a:solidFill>
            <a:schemeClr val="tx1"/>
          </a:solidFill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697-1950-4450-AFA5-4307285AAFB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1652779" y="1631571"/>
            <a:ext cx="6807653" cy="42927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/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2"/>
          <p:cNvGrpSpPr/>
          <p:nvPr/>
        </p:nvGrpSpPr>
        <p:grpSpPr>
          <a:xfrm>
            <a:off x="1259633" y="1717440"/>
            <a:ext cx="314518" cy="154419"/>
            <a:chOff x="3275856" y="3649063"/>
            <a:chExt cx="288032" cy="154419"/>
          </a:xfrm>
        </p:grpSpPr>
        <p:sp>
          <p:nvSpPr>
            <p:cNvPr id="29" name="갈매기형 수장 23"/>
            <p:cNvSpPr/>
            <p:nvPr/>
          </p:nvSpPr>
          <p:spPr>
            <a:xfrm>
              <a:off x="3423507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0" name="갈매기형 수장 24"/>
            <p:cNvSpPr/>
            <p:nvPr/>
          </p:nvSpPr>
          <p:spPr>
            <a:xfrm>
              <a:off x="3275856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</p:grpSp>
      <p:pic>
        <p:nvPicPr>
          <p:cNvPr id="3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92340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/>
            <a:endParaRPr lang="en-US" altLang="ko-KR" sz="700" ker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700" b="1" kern="0" dirty="0" err="1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WIZnet</a:t>
            </a:r>
            <a:r>
              <a:rPr lang="en-US" altLang="ko-KR" sz="700" b="1" kern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 Academy</a:t>
            </a:r>
          </a:p>
        </p:txBody>
      </p:sp>
    </p:spTree>
    <p:extLst>
      <p:ext uri="{BB962C8B-B14F-4D97-AF65-F5344CB8AC3E}">
        <p14:creationId xmlns:p14="http://schemas.microsoft.com/office/powerpoint/2010/main" val="149407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402F5-1467-43E7-93E7-84CC624F56D9}" type="datetime1">
              <a:rPr lang="ko-KR" altLang="en-US" smtClean="0"/>
              <a:pPr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39F4-1990-4E6F-BB0A-CE7F7F3881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5182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E2BB-C00E-4B05-ADCA-B79567B068A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861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B1CB-CE80-4346-9E84-AEC7FBE946D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2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C2E86-E702-4AA8-B0F7-A21EDA8A5D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383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3164574"/>
            <a:ext cx="7772400" cy="748383"/>
          </a:xfrm>
        </p:spPr>
        <p:txBody>
          <a:bodyPr>
            <a:normAutofit/>
          </a:bodyPr>
          <a:lstStyle>
            <a:lvl1pPr algn="r">
              <a:defRPr sz="36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81944" y="3973742"/>
            <a:ext cx="7304856" cy="36725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3FA-1F33-4BC9-9ECA-40C77D7F44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rPr>
              <a:t>WIZnet Academy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9" name="Group 6"/>
          <p:cNvGrpSpPr/>
          <p:nvPr/>
        </p:nvGrpSpPr>
        <p:grpSpPr>
          <a:xfrm>
            <a:off x="6236248" y="2551838"/>
            <a:ext cx="2440208" cy="437173"/>
            <a:chOff x="6236248" y="2551838"/>
            <a:chExt cx="2440208" cy="437173"/>
          </a:xfrm>
        </p:grpSpPr>
        <p:sp>
          <p:nvSpPr>
            <p:cNvPr id="10" name="TextBox 9"/>
            <p:cNvSpPr txBox="1"/>
            <p:nvPr/>
          </p:nvSpPr>
          <p:spPr>
            <a:xfrm>
              <a:off x="6236248" y="2727401"/>
              <a:ext cx="24402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                               Academy 2017   </a:t>
              </a:r>
            </a:p>
          </p:txBody>
        </p:sp>
        <p:pic>
          <p:nvPicPr>
            <p:cNvPr id="11" name="Picture 2" descr="Device Server, WiFi, Ethernet |  WIZnet Co., Ltd.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89394" y="2551838"/>
              <a:ext cx="1143000" cy="381001"/>
            </a:xfrm>
            <a:prstGeom prst="rect">
              <a:avLst/>
            </a:prstGeom>
            <a:noFill/>
          </p:spPr>
        </p:pic>
      </p:grpSp>
      <p:pic>
        <p:nvPicPr>
          <p:cNvPr id="1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87" y="279493"/>
            <a:ext cx="1532076" cy="17037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14122" y="6093296"/>
            <a:ext cx="229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daniel@wiznet.io</a:t>
            </a:r>
          </a:p>
        </p:txBody>
      </p:sp>
      <p:pic>
        <p:nvPicPr>
          <p:cNvPr id="15" name="Picture 6" descr="http://files.softicons.com/download/system-icons/windows-8-metro-invert-icons-by-dakirby309/png/256x256/Other/Ma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201433"/>
            <a:ext cx="166462" cy="1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16"/>
          <p:cNvSpPr>
            <a:spLocks noGrp="1"/>
          </p:cNvSpPr>
          <p:nvPr>
            <p:ph sz="quarter" idx="13"/>
          </p:nvPr>
        </p:nvSpPr>
        <p:spPr>
          <a:xfrm>
            <a:off x="5496400" y="5799703"/>
            <a:ext cx="3012103" cy="347662"/>
          </a:xfrm>
        </p:spPr>
        <p:txBody>
          <a:bodyPr>
            <a:noAutofit/>
          </a:bodyPr>
          <a:lstStyle>
            <a:lvl1pPr marL="0" indent="0" algn="r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5308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덱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697-1950-4450-AFA5-4307285AAFB1}" type="datetime1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white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white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239701" y="650181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</a:rPr>
              <a:t>INDEX</a:t>
            </a:r>
            <a:endParaRPr lang="ko-KR" altLang="en-US" sz="44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34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3FA-1F33-4BC9-9ECA-40C77D7F44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056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3164574"/>
            <a:ext cx="7772400" cy="748383"/>
          </a:xfrm>
        </p:spPr>
        <p:txBody>
          <a:bodyPr>
            <a:normAutofit/>
          </a:bodyPr>
          <a:lstStyle>
            <a:lvl1pPr algn="r">
              <a:defRPr sz="36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81944" y="3973742"/>
            <a:ext cx="7304856" cy="36725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3FA-1F33-4BC9-9ECA-40C77D7F44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rPr>
              <a:t>WIZnet Academy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9" name="Group 6"/>
          <p:cNvGrpSpPr/>
          <p:nvPr/>
        </p:nvGrpSpPr>
        <p:grpSpPr>
          <a:xfrm>
            <a:off x="6236248" y="2551838"/>
            <a:ext cx="2440208" cy="437173"/>
            <a:chOff x="6236248" y="2551838"/>
            <a:chExt cx="2440208" cy="437173"/>
          </a:xfrm>
        </p:grpSpPr>
        <p:sp>
          <p:nvSpPr>
            <p:cNvPr id="10" name="TextBox 9"/>
            <p:cNvSpPr txBox="1"/>
            <p:nvPr/>
          </p:nvSpPr>
          <p:spPr>
            <a:xfrm>
              <a:off x="6236248" y="2727401"/>
              <a:ext cx="24402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                               Academy 2017   </a:t>
              </a:r>
            </a:p>
          </p:txBody>
        </p:sp>
        <p:pic>
          <p:nvPicPr>
            <p:cNvPr id="11" name="Picture 2" descr="Device Server, WiFi, Ethernet |  WIZnet Co., Ltd.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89394" y="2551838"/>
              <a:ext cx="1143000" cy="381001"/>
            </a:xfrm>
            <a:prstGeom prst="rect">
              <a:avLst/>
            </a:prstGeom>
            <a:noFill/>
          </p:spPr>
        </p:pic>
      </p:grpSp>
      <p:pic>
        <p:nvPicPr>
          <p:cNvPr id="1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87" y="279493"/>
            <a:ext cx="1532076" cy="17037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14122" y="6093296"/>
            <a:ext cx="229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daniel@wiznet.io</a:t>
            </a:r>
          </a:p>
        </p:txBody>
      </p:sp>
      <p:pic>
        <p:nvPicPr>
          <p:cNvPr id="15" name="Picture 6" descr="http://files.softicons.com/download/system-icons/windows-8-metro-invert-icons-by-dakirby309/png/256x256/Other/Ma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201433"/>
            <a:ext cx="166462" cy="1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16"/>
          <p:cNvSpPr>
            <a:spLocks noGrp="1"/>
          </p:cNvSpPr>
          <p:nvPr>
            <p:ph sz="quarter" idx="13"/>
          </p:nvPr>
        </p:nvSpPr>
        <p:spPr>
          <a:xfrm>
            <a:off x="5496400" y="5799703"/>
            <a:ext cx="3012103" cy="347662"/>
          </a:xfrm>
        </p:spPr>
        <p:txBody>
          <a:bodyPr>
            <a:noAutofit/>
          </a:bodyPr>
          <a:lstStyle>
            <a:lvl1pPr marL="0" indent="0" algn="r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838518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87E80-0B92-492F-A36C-279C6CE648E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272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3728" y="2420888"/>
            <a:ext cx="5112568" cy="895730"/>
          </a:xfrm>
          <a:ln w="38100">
            <a:noFill/>
          </a:ln>
        </p:spPr>
        <p:txBody>
          <a:bodyPr anchor="ctr">
            <a:normAutofit/>
          </a:bodyPr>
          <a:lstStyle>
            <a:lvl1pPr algn="ctr">
              <a:defRPr sz="3600" b="1" cap="all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879812" y="3748144"/>
            <a:ext cx="3384376" cy="121944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3" name="직사각형 12"/>
          <p:cNvSpPr/>
          <p:nvPr/>
        </p:nvSpPr>
        <p:spPr>
          <a:xfrm rot="298886">
            <a:off x="2039138" y="2347833"/>
            <a:ext cx="5289747" cy="1006568"/>
          </a:xfrm>
          <a:prstGeom prst="rect">
            <a:avLst/>
          </a:prstGeom>
          <a:noFill/>
          <a:ln w="3810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3290" y="2365255"/>
            <a:ext cx="5289747" cy="1006568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rot="21266016">
            <a:off x="2035139" y="2275825"/>
            <a:ext cx="5289747" cy="1006568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en-US" altLang="ko-KR" sz="700" b="1" kern="0" dirty="0" err="1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WIZnet</a:t>
            </a:r>
            <a:r>
              <a:rPr lang="en-US" altLang="ko-KR" sz="700" b="1" kern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 Academy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en-US" altLang="ko-KR" sz="700" ker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327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59B6-D468-4109-8B2B-E5F86DBBB8C4}" type="datetime1">
              <a:rPr lang="ko-KR" altLang="en-US" smtClean="0"/>
              <a:pPr/>
              <a:t>2018-01-10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덱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697-1950-4450-AFA5-4307285AAFB1}" type="datetime1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white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white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9701" y="650181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</a:rPr>
              <a:t>INDEX</a:t>
            </a:r>
            <a:endParaRPr lang="ko-KR" altLang="en-US" sz="44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239701" y="650181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</a:rPr>
              <a:t>INDEX</a:t>
            </a:r>
            <a:endParaRPr lang="ko-KR" altLang="en-US" sz="44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987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402F5-1467-43E7-93E7-84CC624F56D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7759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F59B6-D468-4109-8B2B-E5F86DBBB8C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43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32" y="882386"/>
            <a:ext cx="7200800" cy="455121"/>
          </a:xfrm>
          <a:solidFill>
            <a:schemeClr val="tx1"/>
          </a:solidFill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697-1950-4450-AFA5-4307285AAFB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1652779" y="1631571"/>
            <a:ext cx="6807653" cy="42927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/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83568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548680"/>
            <a:ext cx="8451460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2"/>
          <p:cNvGrpSpPr/>
          <p:nvPr/>
        </p:nvGrpSpPr>
        <p:grpSpPr>
          <a:xfrm>
            <a:off x="1259633" y="1717440"/>
            <a:ext cx="314518" cy="154419"/>
            <a:chOff x="3275856" y="3649063"/>
            <a:chExt cx="288032" cy="154419"/>
          </a:xfrm>
        </p:grpSpPr>
        <p:sp>
          <p:nvSpPr>
            <p:cNvPr id="29" name="갈매기형 수장 23"/>
            <p:cNvSpPr/>
            <p:nvPr/>
          </p:nvSpPr>
          <p:spPr>
            <a:xfrm>
              <a:off x="3423507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0" name="갈매기형 수장 24"/>
            <p:cNvSpPr/>
            <p:nvPr/>
          </p:nvSpPr>
          <p:spPr>
            <a:xfrm>
              <a:off x="3275856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</p:grpSp>
      <p:pic>
        <p:nvPicPr>
          <p:cNvPr id="31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19" y="128218"/>
            <a:ext cx="963633" cy="32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0395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/>
            <a:endParaRPr lang="en-US" altLang="ko-KR" sz="700" kern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/>
            <a:r>
              <a:rPr lang="en-US" altLang="ko-KR" sz="700" b="1" kern="0" dirty="0" err="1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WIZnet</a:t>
            </a:r>
            <a:r>
              <a:rPr lang="en-US" altLang="ko-KR" sz="700" b="1" kern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 Academy</a:t>
            </a:r>
          </a:p>
        </p:txBody>
      </p:sp>
    </p:spTree>
    <p:extLst>
      <p:ext uri="{BB962C8B-B14F-4D97-AF65-F5344CB8AC3E}">
        <p14:creationId xmlns:p14="http://schemas.microsoft.com/office/powerpoint/2010/main" val="33653007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939F4-1990-4E6F-BB0A-CE7F7F3881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6240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E2BB-C00E-4B05-ADCA-B79567B068A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2636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1B1CB-CE80-4346-9E84-AEC7FBE946D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9035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C2E86-E702-4AA8-B0F7-A21EDA8A5D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0001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3164574"/>
            <a:ext cx="7772400" cy="748383"/>
          </a:xfrm>
        </p:spPr>
        <p:txBody>
          <a:bodyPr>
            <a:normAutofit/>
          </a:bodyPr>
          <a:lstStyle>
            <a:lvl1pPr algn="r">
              <a:defRPr sz="36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81944" y="3973742"/>
            <a:ext cx="7304856" cy="36725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3FA-1F33-4BC9-9ECA-40C77D7F44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맑은 고딕" panose="020B0503020000020004" pitchFamily="50" charset="-127"/>
              </a:rPr>
              <a:t>WIZnet Academy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grpSp>
        <p:nvGrpSpPr>
          <p:cNvPr id="9" name="Group 6"/>
          <p:cNvGrpSpPr/>
          <p:nvPr/>
        </p:nvGrpSpPr>
        <p:grpSpPr>
          <a:xfrm>
            <a:off x="6236248" y="2551838"/>
            <a:ext cx="2440208" cy="437173"/>
            <a:chOff x="6236248" y="2551838"/>
            <a:chExt cx="2440208" cy="437173"/>
          </a:xfrm>
        </p:grpSpPr>
        <p:sp>
          <p:nvSpPr>
            <p:cNvPr id="10" name="TextBox 9"/>
            <p:cNvSpPr txBox="1"/>
            <p:nvPr/>
          </p:nvSpPr>
          <p:spPr>
            <a:xfrm>
              <a:off x="6236248" y="2727401"/>
              <a:ext cx="24402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srgbClr val="272123"/>
                  </a:solidFill>
                  <a:latin typeface="Yoon 윤고딕 520_TT" pitchFamily="18" charset="-127"/>
                  <a:ea typeface="Yoon 윤고딕 520_TT" pitchFamily="18" charset="-127"/>
                </a:rPr>
                <a:t>                               Academy 2017   </a:t>
              </a:r>
            </a:p>
          </p:txBody>
        </p:sp>
        <p:pic>
          <p:nvPicPr>
            <p:cNvPr id="11" name="Picture 2" descr="Device Server, WiFi, Ethernet |  WIZnet Co., Ltd.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89394" y="2551838"/>
              <a:ext cx="1143000" cy="381001"/>
            </a:xfrm>
            <a:prstGeom prst="rect">
              <a:avLst/>
            </a:prstGeom>
            <a:noFill/>
          </p:spPr>
        </p:pic>
      </p:grpSp>
      <p:pic>
        <p:nvPicPr>
          <p:cNvPr id="1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87" y="279493"/>
            <a:ext cx="1532076" cy="17037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14122" y="6093296"/>
            <a:ext cx="229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daniel@wiznet.io</a:t>
            </a:r>
          </a:p>
        </p:txBody>
      </p:sp>
      <p:pic>
        <p:nvPicPr>
          <p:cNvPr id="15" name="Picture 6" descr="http://files.softicons.com/download/system-icons/windows-8-metro-invert-icons-by-dakirby309/png/256x256/Other/Ma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201433"/>
            <a:ext cx="166462" cy="16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내용 개체 틀 16"/>
          <p:cNvSpPr>
            <a:spLocks noGrp="1"/>
          </p:cNvSpPr>
          <p:nvPr>
            <p:ph sz="quarter" idx="13"/>
          </p:nvPr>
        </p:nvSpPr>
        <p:spPr>
          <a:xfrm>
            <a:off x="5496400" y="5799703"/>
            <a:ext cx="3012103" cy="347662"/>
          </a:xfrm>
        </p:spPr>
        <p:txBody>
          <a:bodyPr>
            <a:noAutofit/>
          </a:bodyPr>
          <a:lstStyle>
            <a:lvl1pPr marL="0" indent="0" algn="r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741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921B-032C-4AA8-AB8B-DF4AA53BCC26}" type="datetime1">
              <a:rPr lang="ko-KR" altLang="en-US" smtClean="0"/>
              <a:pPr/>
              <a:t>2018-01-10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인덱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5D697-1950-4450-AFA5-4307285AAFB1}" type="datetime1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white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white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239701" y="650181"/>
            <a:ext cx="1913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</a:rPr>
              <a:t>INDEX</a:t>
            </a:r>
            <a:endParaRPr lang="ko-KR" altLang="en-US" sz="4400" b="1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13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A3FA-1F33-4BC9-9ECA-40C77D7F44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878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971600" y="859930"/>
            <a:ext cx="7455726" cy="42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000" b="1"/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grpSp>
        <p:nvGrpSpPr>
          <p:cNvPr id="4" name="그룹 22"/>
          <p:cNvGrpSpPr/>
          <p:nvPr userDrawn="1"/>
        </p:nvGrpSpPr>
        <p:grpSpPr>
          <a:xfrm>
            <a:off x="539552" y="997360"/>
            <a:ext cx="314518" cy="154419"/>
            <a:chOff x="3275856" y="3649063"/>
            <a:chExt cx="288032" cy="154419"/>
          </a:xfrm>
        </p:grpSpPr>
        <p:sp>
          <p:nvSpPr>
            <p:cNvPr id="5" name="갈매기형 수장 23"/>
            <p:cNvSpPr/>
            <p:nvPr/>
          </p:nvSpPr>
          <p:spPr>
            <a:xfrm>
              <a:off x="3423507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" name="갈매기형 수장 24"/>
            <p:cNvSpPr/>
            <p:nvPr/>
          </p:nvSpPr>
          <p:spPr>
            <a:xfrm>
              <a:off x="3275856" y="3649063"/>
              <a:ext cx="140381" cy="154419"/>
            </a:xfrm>
            <a:prstGeom prst="chevron">
              <a:avLst/>
            </a:prstGeom>
            <a:solidFill>
              <a:srgbClr val="27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1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-1" y="6697496"/>
            <a:ext cx="9144001" cy="160504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 err="1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WIZnet</a:t>
            </a:r>
            <a:r>
              <a:rPr kumimoji="0" lang="en-US" altLang="ko-KR" sz="700" b="1" i="0" u="none" strike="noStrike" kern="0" cap="none" spc="0" normalizeH="0" baseline="0" noProof="0" dirty="0">
                <a:ln>
                  <a:solidFill>
                    <a:prstClr val="white">
                      <a:lumMod val="85000"/>
                      <a:alpha val="3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Academy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0" y="-25258"/>
            <a:ext cx="9144000" cy="16363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>
              <a:ln>
                <a:solidFill>
                  <a:prstClr val="white">
                    <a:lumMod val="8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D697-1950-4450-AFA5-4307285AAFB1}" type="datetime1">
              <a:rPr lang="ko-KR" altLang="en-US" smtClean="0"/>
              <a:pPr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102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  <p:sldLayoutId id="2147483668" r:id="rId13"/>
    <p:sldLayoutId id="2147483669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D697-1950-4450-AFA5-4307285AAFB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6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704" r:id="rId1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 bwMode="auto">
          <a:xfrm>
            <a:off x="323528" y="692696"/>
            <a:ext cx="8496944" cy="0"/>
          </a:xfrm>
          <a:prstGeom prst="line">
            <a:avLst/>
          </a:prstGeom>
          <a:solidFill>
            <a:schemeClr val="bg1"/>
          </a:solidFill>
          <a:ln w="1270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2" descr="D:\Project\Ble_to_Ethernet\Wiki\IMG\IOP4IoT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015"/>
          <a:stretch/>
        </p:blipFill>
        <p:spPr bwMode="auto">
          <a:xfrm>
            <a:off x="323528" y="221297"/>
            <a:ext cx="1080120" cy="3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73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/>
  <p:txStyles>
    <p:titleStyle>
      <a:lvl1pPr algn="l" defTabSz="829428" rtl="0" eaLnBrk="0" fontAlgn="base" latinLnBrk="1" hangingPunct="0">
        <a:spcBef>
          <a:spcPct val="0"/>
        </a:spcBef>
        <a:spcAft>
          <a:spcPct val="0"/>
        </a:spcAft>
        <a:defRPr kumimoji="1" sz="1662" b="1" baseline="0">
          <a:solidFill>
            <a:schemeClr val="bg1">
              <a:lumMod val="50000"/>
            </a:schemeClr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829428" rtl="0" eaLnBrk="0" fontAlgn="base" latinLnBrk="1" hangingPunct="0">
        <a:spcBef>
          <a:spcPct val="0"/>
        </a:spcBef>
        <a:spcAft>
          <a:spcPct val="0"/>
        </a:spcAft>
        <a:defRPr kumimoji="1" sz="1477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829428" rtl="0" eaLnBrk="0" fontAlgn="base" latinLnBrk="1" hangingPunct="0">
        <a:spcBef>
          <a:spcPct val="0"/>
        </a:spcBef>
        <a:spcAft>
          <a:spcPct val="0"/>
        </a:spcAft>
        <a:defRPr kumimoji="1" sz="1477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829428" rtl="0" eaLnBrk="0" fontAlgn="base" latinLnBrk="1" hangingPunct="0">
        <a:spcBef>
          <a:spcPct val="0"/>
        </a:spcBef>
        <a:spcAft>
          <a:spcPct val="0"/>
        </a:spcAft>
        <a:defRPr kumimoji="1" sz="1477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829428" rtl="0" eaLnBrk="0" fontAlgn="base" latinLnBrk="1" hangingPunct="0">
        <a:spcBef>
          <a:spcPct val="0"/>
        </a:spcBef>
        <a:spcAft>
          <a:spcPct val="0"/>
        </a:spcAft>
        <a:defRPr kumimoji="1" sz="1477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398548" algn="l" rtl="0" fontAlgn="base" latinLnBrk="1">
        <a:spcBef>
          <a:spcPct val="0"/>
        </a:spcBef>
        <a:spcAft>
          <a:spcPct val="0"/>
        </a:spcAft>
        <a:defRPr kumimoji="1" sz="1385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797096" algn="l" rtl="0" fontAlgn="base" latinLnBrk="1">
        <a:spcBef>
          <a:spcPct val="0"/>
        </a:spcBef>
        <a:spcAft>
          <a:spcPct val="0"/>
        </a:spcAft>
        <a:defRPr kumimoji="1" sz="1385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195644" algn="l" rtl="0" fontAlgn="base" latinLnBrk="1">
        <a:spcBef>
          <a:spcPct val="0"/>
        </a:spcBef>
        <a:spcAft>
          <a:spcPct val="0"/>
        </a:spcAft>
        <a:defRPr kumimoji="1" sz="1385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594194" algn="l" rtl="0" fontAlgn="base" latinLnBrk="1">
        <a:spcBef>
          <a:spcPct val="0"/>
        </a:spcBef>
        <a:spcAft>
          <a:spcPct val="0"/>
        </a:spcAft>
        <a:defRPr kumimoji="1" sz="1385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62662" indent="-162662" algn="l" defTabSz="829428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1015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401525" indent="-76202" algn="l" defTabSz="82942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015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735641" indent="-84994" algn="l" defTabSz="82942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015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138633" indent="-162662" algn="l" defTabSz="829428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1015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866947" indent="-206625" algn="l" defTabSz="82942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015">
          <a:solidFill>
            <a:schemeClr val="tx1"/>
          </a:solidFill>
          <a:latin typeface="Arial" pitchFamily="34" charset="0"/>
          <a:ea typeface="맑은 고딕" pitchFamily="50" charset="-127"/>
        </a:defRPr>
      </a:lvl5pPr>
      <a:lvl6pPr marL="2192015" indent="-199274" algn="l" rtl="0" fontAlgn="base" latinLnBrk="1">
        <a:spcBef>
          <a:spcPct val="20000"/>
        </a:spcBef>
        <a:spcAft>
          <a:spcPct val="0"/>
        </a:spcAft>
        <a:buChar char="»"/>
        <a:defRPr kumimoji="1" sz="1015">
          <a:solidFill>
            <a:schemeClr val="tx1"/>
          </a:solidFill>
          <a:latin typeface="+mn-lt"/>
          <a:ea typeface="+mn-ea"/>
        </a:defRPr>
      </a:lvl6pPr>
      <a:lvl7pPr marL="2590563" indent="-199274" algn="l" rtl="0" fontAlgn="base" latinLnBrk="1">
        <a:spcBef>
          <a:spcPct val="20000"/>
        </a:spcBef>
        <a:spcAft>
          <a:spcPct val="0"/>
        </a:spcAft>
        <a:buChar char="»"/>
        <a:defRPr kumimoji="1" sz="1015">
          <a:solidFill>
            <a:schemeClr val="tx1"/>
          </a:solidFill>
          <a:latin typeface="+mn-lt"/>
          <a:ea typeface="+mn-ea"/>
        </a:defRPr>
      </a:lvl7pPr>
      <a:lvl8pPr marL="2989112" indent="-199274" algn="l" rtl="0" fontAlgn="base" latinLnBrk="1">
        <a:spcBef>
          <a:spcPct val="20000"/>
        </a:spcBef>
        <a:spcAft>
          <a:spcPct val="0"/>
        </a:spcAft>
        <a:buChar char="»"/>
        <a:defRPr kumimoji="1" sz="1015">
          <a:solidFill>
            <a:schemeClr val="tx1"/>
          </a:solidFill>
          <a:latin typeface="+mn-lt"/>
          <a:ea typeface="+mn-ea"/>
        </a:defRPr>
      </a:lvl8pPr>
      <a:lvl9pPr marL="3387659" indent="-199274" algn="l" rtl="0" fontAlgn="base" latinLnBrk="1">
        <a:spcBef>
          <a:spcPct val="20000"/>
        </a:spcBef>
        <a:spcAft>
          <a:spcPct val="0"/>
        </a:spcAft>
        <a:buChar char="»"/>
        <a:defRPr kumimoji="1" sz="101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797096" rtl="0" eaLnBrk="1" latinLnBrk="1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1pPr>
      <a:lvl2pPr marL="398548" algn="l" defTabSz="797096" rtl="0" eaLnBrk="1" latinLnBrk="1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2pPr>
      <a:lvl3pPr marL="797096" algn="l" defTabSz="797096" rtl="0" eaLnBrk="1" latinLnBrk="1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3pPr>
      <a:lvl4pPr marL="1195644" algn="l" defTabSz="797096" rtl="0" eaLnBrk="1" latinLnBrk="1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4pPr>
      <a:lvl5pPr marL="1594194" algn="l" defTabSz="797096" rtl="0" eaLnBrk="1" latinLnBrk="1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5pPr>
      <a:lvl6pPr marL="1992740" algn="l" defTabSz="797096" rtl="0" eaLnBrk="1" latinLnBrk="1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6pPr>
      <a:lvl7pPr marL="2391290" algn="l" defTabSz="797096" rtl="0" eaLnBrk="1" latinLnBrk="1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7pPr>
      <a:lvl8pPr marL="2789838" algn="l" defTabSz="797096" rtl="0" eaLnBrk="1" latinLnBrk="1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8pPr>
      <a:lvl9pPr marL="3188386" algn="l" defTabSz="797096" rtl="0" eaLnBrk="1" latinLnBrk="1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D697-1950-4450-AFA5-4307285AAFB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3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D697-1950-4450-AFA5-4307285AAFB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 102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arduino.cc/download_handler.php" TargetMode="External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www.risinghf.com/product/risinghf-iot-dicovery/?lang=en" TargetMode="Externa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1558" y="3075057"/>
            <a:ext cx="806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latin typeface="+mn-ea"/>
              </a:rPr>
              <a:t>LoRa</a:t>
            </a:r>
            <a:endParaRPr lang="ko-KR" altLang="en-US" sz="36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3653804"/>
      </p:ext>
    </p:extLst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4717504" cy="30808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0197" y="3533886"/>
            <a:ext cx="3632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+mn-ea"/>
              </a:rPr>
              <a:t>LoRa Radio Freq</a:t>
            </a:r>
          </a:p>
        </p:txBody>
      </p:sp>
    </p:spTree>
    <p:extLst>
      <p:ext uri="{BB962C8B-B14F-4D97-AF65-F5344CB8AC3E}">
        <p14:creationId xmlns:p14="http://schemas.microsoft.com/office/powerpoint/2010/main" val="2880938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LoRa Data Rate</a:t>
            </a:r>
            <a:endParaRPr lang="ko-KR" altLang="en-US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0323" y="1506483"/>
            <a:ext cx="809827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</a:rPr>
              <a:t>There are 6 data rates from DR0 to DR5, and </a:t>
            </a:r>
            <a:r>
              <a:rPr lang="en-US" altLang="ko-KR" sz="1400" dirty="0" err="1">
                <a:solidFill>
                  <a:srgbClr val="000000"/>
                </a:solidFill>
              </a:rPr>
              <a:t>LoRa</a:t>
            </a:r>
            <a:r>
              <a:rPr lang="en-US" altLang="ko-KR" sz="1400" dirty="0">
                <a:solidFill>
                  <a:srgbClr val="000000"/>
                </a:solidFill>
              </a:rPr>
              <a:t> device operates with one of 6 </a:t>
            </a:r>
            <a:r>
              <a:rPr lang="en-US" altLang="ko-KR" sz="1400" dirty="0" err="1">
                <a:solidFill>
                  <a:srgbClr val="000000"/>
                </a:solidFill>
              </a:rPr>
              <a:t>DRs.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</a:rPr>
              <a:t>Spreading Factor, Maximum Data Rate, and Maximum Application Payload Size for each DR are as follows.</a:t>
            </a:r>
            <a:endParaRPr lang="ko-KR" altLang="en-US" sz="1400" dirty="0">
              <a:solidFill>
                <a:srgbClr val="00000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2924944"/>
            <a:ext cx="54864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86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blog.surf.nl/wp-content/uploads/2016/01/LoRa-bitrate-timeonair-04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4" y="1196752"/>
            <a:ext cx="7797753" cy="435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 ADR (</a:t>
            </a:r>
            <a:r>
              <a:rPr lang="en-US" altLang="ko-KR"/>
              <a:t>Adaptive data rate scheme</a:t>
            </a:r>
            <a:r>
              <a:rPr lang="en-US" altLang="ko-KR">
                <a:latin typeface="+mn-ea"/>
              </a:rPr>
              <a:t>)</a:t>
            </a:r>
            <a:endParaRPr lang="ko-KR" altLang="en-US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5373216"/>
            <a:ext cx="80982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>
                <a:solidFill>
                  <a:srgbClr val="000000"/>
                </a:solidFill>
              </a:rPr>
              <a:t>The lower DataRate, the longer distance communication is possible, but the longer the channel occupation time is.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>
                <a:solidFill>
                  <a:srgbClr val="000000"/>
                </a:solidFill>
              </a:rPr>
              <a:t>Therefore, the LoRa Network Server reduces the speed of the devices that are far away by the receiving sensitivity, and increases the devices that are near the distance.</a:t>
            </a:r>
          </a:p>
        </p:txBody>
      </p:sp>
    </p:spTree>
    <p:extLst>
      <p:ext uri="{BB962C8B-B14F-4D97-AF65-F5344CB8AC3E}">
        <p14:creationId xmlns:p14="http://schemas.microsoft.com/office/powerpoint/2010/main" val="22721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3"/>
          <p:cNvSpPr txBox="1">
            <a:spLocks/>
          </p:cNvSpPr>
          <p:nvPr/>
        </p:nvSpPr>
        <p:spPr>
          <a:xfrm>
            <a:off x="971600" y="859930"/>
            <a:ext cx="7455726" cy="42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/>
              <a:t>LoRa ISM Band</a:t>
            </a:r>
            <a:endParaRPr lang="ko-KR" altLang="en-US" kern="0"/>
          </a:p>
        </p:txBody>
      </p:sp>
      <p:sp>
        <p:nvSpPr>
          <p:cNvPr id="7" name="텍스트 개체 틀 6"/>
          <p:cNvSpPr txBox="1">
            <a:spLocks/>
          </p:cNvSpPr>
          <p:nvPr/>
        </p:nvSpPr>
        <p:spPr>
          <a:xfrm>
            <a:off x="988441" y="5805264"/>
            <a:ext cx="7491164" cy="189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sz="1400">
                <a:latin typeface="+mn-ea"/>
              </a:rPr>
              <a:t>The LoRa ISM Band differs from country to country and must comply with the country's frequency law.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8" name="Picture 2" descr="http://www.3glteinfo.com/wp-content/uploads/2016/07/LoRa-Frequency-Ban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230327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988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3"/>
          <p:cNvSpPr txBox="1">
            <a:spLocks/>
          </p:cNvSpPr>
          <p:nvPr/>
        </p:nvSpPr>
        <p:spPr>
          <a:xfrm>
            <a:off x="971600" y="859930"/>
            <a:ext cx="7455726" cy="42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/>
              <a:t>LoRa ISM Band - India</a:t>
            </a:r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845262"/>
              </p:ext>
            </p:extLst>
          </p:nvPr>
        </p:nvGraphicFramePr>
        <p:xfrm>
          <a:off x="1187624" y="1628804"/>
          <a:ext cx="6696743" cy="4178420"/>
        </p:xfrm>
        <a:graphic>
          <a:graphicData uri="http://schemas.openxmlformats.org/drawingml/2006/table">
            <a:tbl>
              <a:tblPr firstRow="1" bandRow="1"/>
              <a:tblGrid>
                <a:gridCol w="1660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Channel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Frequency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Modulration /BW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0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865.400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865.600</a:t>
                      </a:r>
                      <a:r>
                        <a:rPr lang="en-US" altLang="ko-KR" sz="2000" baseline="0"/>
                        <a:t>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865.800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866.000</a:t>
                      </a:r>
                      <a:r>
                        <a:rPr lang="en-US" altLang="ko-KR" sz="2000" baseline="0"/>
                        <a:t>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866.200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866.400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6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866.600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7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866.800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Rx2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865.200</a:t>
                      </a:r>
                      <a:r>
                        <a:rPr lang="en-US" altLang="ko-KR" sz="2000" baseline="0"/>
                        <a:t>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SF12 / 125Khz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055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3"/>
          <p:cNvSpPr txBox="1">
            <a:spLocks/>
          </p:cNvSpPr>
          <p:nvPr/>
        </p:nvSpPr>
        <p:spPr>
          <a:xfrm>
            <a:off x="971600" y="859930"/>
            <a:ext cx="7455726" cy="42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/>
              <a:t>LoRa ISM Band – EU868</a:t>
            </a:r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133409"/>
              </p:ext>
            </p:extLst>
          </p:nvPr>
        </p:nvGraphicFramePr>
        <p:xfrm>
          <a:off x="1331640" y="1698852"/>
          <a:ext cx="6624736" cy="4178420"/>
        </p:xfrm>
        <a:graphic>
          <a:graphicData uri="http://schemas.openxmlformats.org/drawingml/2006/table">
            <a:tbl>
              <a:tblPr firstRow="1" bandRow="1"/>
              <a:tblGrid>
                <a:gridCol w="1642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2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Channel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Frequency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Modulration /BW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0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868.100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868.300</a:t>
                      </a:r>
                      <a:r>
                        <a:rPr lang="en-US" altLang="ko-KR" sz="2000" baseline="0"/>
                        <a:t>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868.500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868.700</a:t>
                      </a:r>
                      <a:r>
                        <a:rPr lang="en-US" altLang="ko-KR" sz="2000" baseline="0"/>
                        <a:t>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868.900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869.100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…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…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…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15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871.100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842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Rx2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869.525</a:t>
                      </a:r>
                      <a:r>
                        <a:rPr lang="en-US" altLang="ko-KR" sz="2000" baseline="0"/>
                        <a:t>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SF9 / 125Khz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055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3"/>
          <p:cNvSpPr txBox="1">
            <a:spLocks/>
          </p:cNvSpPr>
          <p:nvPr/>
        </p:nvSpPr>
        <p:spPr>
          <a:xfrm>
            <a:off x="971600" y="859930"/>
            <a:ext cx="7455726" cy="42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/>
              <a:t>LoRa ISM Band – KR920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69152"/>
              </p:ext>
            </p:extLst>
          </p:nvPr>
        </p:nvGraphicFramePr>
        <p:xfrm>
          <a:off x="1259632" y="1770858"/>
          <a:ext cx="6624736" cy="4250430"/>
        </p:xfrm>
        <a:graphic>
          <a:graphicData uri="http://schemas.openxmlformats.org/drawingml/2006/table">
            <a:tbl>
              <a:tblPr firstRow="1" bandRow="1"/>
              <a:tblGrid>
                <a:gridCol w="1642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9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2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043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Channel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Frequency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Modulration /BW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043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0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920.900Mhz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43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921.100</a:t>
                      </a:r>
                      <a:r>
                        <a:rPr lang="en-US" altLang="ko-KR" sz="2000" baseline="0"/>
                        <a:t>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043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921.300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043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921.500</a:t>
                      </a:r>
                      <a:r>
                        <a:rPr lang="en-US" altLang="ko-KR" sz="2000" baseline="0"/>
                        <a:t>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043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921.700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043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5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921.900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043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…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…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…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043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12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923.300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MultiSF / 125 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043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Rx2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921.900</a:t>
                      </a:r>
                      <a:r>
                        <a:rPr lang="en-US" altLang="ko-KR" sz="2000" baseline="0"/>
                        <a:t> Mhz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latinLnBrk="1"/>
                      <a:r>
                        <a:rPr lang="en-US" altLang="ko-KR" sz="2000"/>
                        <a:t>SF12 / 125Khz</a:t>
                      </a:r>
                      <a:endParaRPr lang="ko-KR" altLang="en-US" sz="200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06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4717504" cy="30808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57677" y="3385233"/>
            <a:ext cx="2137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tx2">
                    <a:lumMod val="75000"/>
                  </a:schemeClr>
                </a:solidFill>
              </a:rPr>
              <a:t>LoRaWan</a:t>
            </a:r>
            <a:endParaRPr lang="ko-KR" altLang="en-US" sz="3600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45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</a:rPr>
              <a:t>LoRaWan</a:t>
            </a:r>
            <a:r>
              <a:rPr lang="en-US" altLang="ko-KR" dirty="0">
                <a:latin typeface="+mn-ea"/>
              </a:rPr>
              <a:t> Structure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2" y="1592758"/>
            <a:ext cx="8742826" cy="428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114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LoRa Device Classes</a:t>
            </a:r>
            <a:endParaRPr lang="ko-KR" altLang="en-US"/>
          </a:p>
        </p:txBody>
      </p:sp>
      <p:pic>
        <p:nvPicPr>
          <p:cNvPr id="3074" name="Picture 2" descr="https://2.bp.blogspot.com/-al8Vyz4Fp7Y/V9FDIp1L1LI/AAAAAAAAAdA/ZcPFUIpejhswbemAq8QJrtyiI3DMfouawCLcB/s1600/LoR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749057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29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99792" y="1340768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01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9792" y="2612812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3068960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03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97419" y="1449242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LoRa Technology</a:t>
            </a:r>
            <a:endParaRPr lang="ko-KR" altLang="en-US" b="1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97419" y="2721286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LoRa Applications</a:t>
            </a:r>
            <a:endParaRPr lang="ko-KR" altLang="en-US" b="1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7419" y="3177434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LoRa Module Hands-on</a:t>
            </a:r>
            <a:endParaRPr lang="ko-KR" altLang="en-US" b="1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5451" y="1892833"/>
            <a:ext cx="18107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LoRa Feature</a:t>
            </a:r>
            <a:endParaRPr lang="en-US" altLang="ko-KR" sz="14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LoRa Radio Freq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LoRaWan</a:t>
            </a:r>
            <a:endParaRPr lang="ko-KR" altLang="en-US" sz="14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99792" y="4216904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04</a:t>
            </a:r>
            <a:endParaRPr lang="ko-KR" altLang="en-US" sz="30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7419" y="4325378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LoRa Application Hands-on</a:t>
            </a:r>
            <a:endParaRPr lang="ko-KR" altLang="en-US" b="1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83321" y="4731075"/>
            <a:ext cx="31833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Setup Development environment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Libraries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UnConfirmed Up Demo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Confirmed Up Hand-on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Downlink Demo</a:t>
            </a:r>
            <a:endParaRPr lang="en-US" altLang="ko-KR" sz="14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7904" y="3506939"/>
            <a:ext cx="16841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H/W</a:t>
            </a:r>
            <a:r>
              <a:rPr lang="ko-KR" altLang="en-US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Introduce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AT Commands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Hands-on</a:t>
            </a:r>
            <a:endParaRPr lang="en-US" altLang="ko-KR" sz="14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12835" y="590539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Appendix</a:t>
            </a:r>
            <a:endParaRPr lang="ko-KR" altLang="en-US" b="1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0284" y="6237312"/>
            <a:ext cx="1621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40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LoRa Gateway</a:t>
            </a:r>
            <a:endParaRPr lang="en-US" altLang="ko-KR" sz="14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0068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LoRa </a:t>
            </a:r>
            <a:r>
              <a:rPr lang="en-US" altLang="ko-KR">
                <a:latin typeface="+mn-ea"/>
              </a:rPr>
              <a:t>Device Class A</a:t>
            </a:r>
            <a:endParaRPr lang="ko-KR" altLang="en-US"/>
          </a:p>
        </p:txBody>
      </p:sp>
      <p:pic>
        <p:nvPicPr>
          <p:cNvPr id="6" name="Picture 6" descr="https://www.thethingsnetwork.org/wiki/uploads/rx-wind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"/>
          <a:stretch/>
        </p:blipFill>
        <p:spPr bwMode="auto">
          <a:xfrm>
            <a:off x="1187624" y="1700213"/>
            <a:ext cx="6264696" cy="44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060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LoRa </a:t>
            </a:r>
            <a:r>
              <a:rPr lang="en-US" altLang="ko-KR">
                <a:latin typeface="+mn-ea"/>
              </a:rPr>
              <a:t>Device Class B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8978627" cy="353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4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LoRa </a:t>
            </a:r>
            <a:r>
              <a:rPr lang="en-US" altLang="ko-KR">
                <a:latin typeface="+mn-ea"/>
              </a:rPr>
              <a:t>Device Class C</a:t>
            </a:r>
            <a:endParaRPr lang="ko-KR" altLang="en-US"/>
          </a:p>
        </p:txBody>
      </p:sp>
      <p:pic>
        <p:nvPicPr>
          <p:cNvPr id="5" name="Picture 8" descr="https://www.thethingsnetwork.org/wiki/uploads/rx-class-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7920880" cy="132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07904" y="2852936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Rx2</a:t>
            </a:r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6516216" y="2852936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Rx2</a:t>
            </a:r>
            <a:endParaRPr lang="ko-KR" altLang="en-US" sz="1400" b="1"/>
          </a:p>
        </p:txBody>
      </p:sp>
      <p:sp>
        <p:nvSpPr>
          <p:cNvPr id="8" name="TextBox 7"/>
          <p:cNvSpPr txBox="1"/>
          <p:nvPr/>
        </p:nvSpPr>
        <p:spPr>
          <a:xfrm>
            <a:off x="4666368" y="3429000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Rx1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173811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 MAC Layer</a:t>
            </a:r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0768"/>
            <a:ext cx="5616624" cy="2855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376366" y="4135139"/>
            <a:ext cx="8554008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</a:rPr>
              <a:t>MAC Payload : The length is variable and consists of FHDR, Fport, and FRMPayload.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</a:rPr>
              <a:t>MIC : Message Integrity Check(4bytes), Used to check the integrity of MAC messages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</a:rPr>
              <a:t>FHDR : Frame Header(7~22bytes), Variable length includes DevAddr, FCtrl, FCnt, Fopts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</a:rPr>
              <a:t>DevAddr : Device Address(4bytes), When the device joins the system, to be allocated.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</a:rPr>
              <a:t>FCtrl : Frame Control(1bytes), Field that defines the characteristics of the frame.</a:t>
            </a:r>
          </a:p>
        </p:txBody>
      </p:sp>
    </p:spTree>
    <p:extLst>
      <p:ext uri="{BB962C8B-B14F-4D97-AF65-F5344CB8AC3E}">
        <p14:creationId xmlns:p14="http://schemas.microsoft.com/office/powerpoint/2010/main" val="953707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6"/>
          <p:cNvSpPr txBox="1">
            <a:spLocks/>
          </p:cNvSpPr>
          <p:nvPr/>
        </p:nvSpPr>
        <p:spPr>
          <a:xfrm>
            <a:off x="948868" y="1628800"/>
            <a:ext cx="7491164" cy="189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n-US" altLang="ko-KR" dirty="0" err="1">
                <a:latin typeface="+mn-ea"/>
              </a:rPr>
              <a:t>LoRa</a:t>
            </a:r>
            <a:r>
              <a:rPr lang="en-US" altLang="ko-KR" dirty="0">
                <a:latin typeface="+mn-ea"/>
              </a:rPr>
              <a:t> service utilizes </a:t>
            </a:r>
            <a:r>
              <a:rPr lang="en-US" altLang="ko-KR" dirty="0" err="1">
                <a:latin typeface="+mn-ea"/>
              </a:rPr>
              <a:t>DevEUI</a:t>
            </a:r>
            <a:r>
              <a:rPr lang="en-US" altLang="ko-KR" dirty="0">
                <a:latin typeface="+mn-ea"/>
              </a:rPr>
              <a:t> and </a:t>
            </a:r>
            <a:r>
              <a:rPr lang="en-US" altLang="ko-KR" dirty="0" err="1">
                <a:latin typeface="+mn-ea"/>
              </a:rPr>
              <a:t>AppEUI</a:t>
            </a:r>
            <a:r>
              <a:rPr lang="en-US" altLang="ko-KR" dirty="0">
                <a:latin typeface="+mn-ea"/>
              </a:rPr>
              <a:t> to distinguish between devices and services. </a:t>
            </a:r>
            <a:r>
              <a:rPr lang="en-US" altLang="ko-KR" dirty="0" err="1">
                <a:latin typeface="+mn-ea"/>
              </a:rPr>
              <a:t>DevEUI</a:t>
            </a:r>
            <a:r>
              <a:rPr lang="en-US" altLang="ko-KR" dirty="0">
                <a:latin typeface="+mn-ea"/>
              </a:rPr>
              <a:t> is a standard established by the IEEE, Global Unique.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 Service ID System</a:t>
            </a:r>
            <a:endParaRPr lang="ko-KR" altLang="en-US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421991"/>
              </p:ext>
            </p:extLst>
          </p:nvPr>
        </p:nvGraphicFramePr>
        <p:xfrm>
          <a:off x="827584" y="3284984"/>
          <a:ext cx="7683440" cy="1778000"/>
        </p:xfrm>
        <a:graphic>
          <a:graphicData uri="http://schemas.openxmlformats.org/drawingml/2006/table">
            <a:tbl>
              <a:tblPr firstRow="1" bandRow="1"/>
              <a:tblGrid>
                <a:gridCol w="1202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2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Length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Form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Release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by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Comment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DevEUI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64bit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16bytes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hex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string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IEEE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IEEE MAC</a:t>
                      </a:r>
                      <a:r>
                        <a:rPr lang="en-US" altLang="ko-KR" sz="1400" baseline="0">
                          <a:latin typeface="+mn-ea"/>
                          <a:ea typeface="+mn-ea"/>
                        </a:rPr>
                        <a:t> Address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AppEUI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64bit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16bytes</a:t>
                      </a:r>
                      <a:r>
                        <a:rPr lang="en-US" altLang="ko-KR" sz="1400" baseline="0">
                          <a:latin typeface="+mn-ea"/>
                          <a:ea typeface="+mn-ea"/>
                        </a:rPr>
                        <a:t> hex string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LoRa network </a:t>
                      </a:r>
                      <a:r>
                        <a:rPr lang="en-US" altLang="ko-KR" sz="1400">
                          <a:effectLst/>
                        </a:rPr>
                        <a:t>licensee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39854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79709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19564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594194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199274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391290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2789838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188386" algn="l" defTabSz="797096" rtl="0" eaLnBrk="1" latinLnBrk="1" hangingPunct="1">
                        <a:defRPr sz="1569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Service separator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AppKEY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128bit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32bytes</a:t>
                      </a:r>
                      <a:r>
                        <a:rPr lang="en-US" altLang="ko-KR" sz="1400" baseline="0">
                          <a:latin typeface="+mn-ea"/>
                          <a:ea typeface="+mn-ea"/>
                        </a:rPr>
                        <a:t> hex string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LoRa network </a:t>
                      </a:r>
                      <a:r>
                        <a:rPr lang="en-US" altLang="ko-KR" sz="1400">
                          <a:effectLst/>
                        </a:rPr>
                        <a:t>licensee</a:t>
                      </a:r>
                      <a:endParaRPr lang="ko-KR" altLang="en-US" sz="140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Security Key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124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LoRa</a:t>
            </a:r>
            <a:r>
              <a:rPr lang="en-US" altLang="ko-KR" dirty="0"/>
              <a:t> </a:t>
            </a:r>
            <a:r>
              <a:rPr lang="en-US" altLang="ko-KR" dirty="0">
                <a:latin typeface="+mn-ea"/>
              </a:rPr>
              <a:t>Security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Over-The-Air-Activation (OTAA)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514947"/>
            <a:ext cx="7677150" cy="3362325"/>
          </a:xfrm>
          <a:prstGeom prst="rect">
            <a:avLst/>
          </a:prstGeom>
        </p:spPr>
      </p:pic>
      <p:sp>
        <p:nvSpPr>
          <p:cNvPr id="2" name="모서리가 둥근 사각형 설명선 1"/>
          <p:cNvSpPr/>
          <p:nvPr/>
        </p:nvSpPr>
        <p:spPr>
          <a:xfrm>
            <a:off x="2795149" y="2315453"/>
            <a:ext cx="1655834" cy="957823"/>
          </a:xfrm>
          <a:prstGeom prst="wedgeRoundRectCallout">
            <a:avLst>
              <a:gd name="adj1" fmla="val 49496"/>
              <a:gd name="adj2" fmla="val 71153"/>
              <a:gd name="adj3" fmla="val 16667"/>
            </a:avLst>
          </a:prstGeom>
          <a:solidFill>
            <a:srgbClr val="F9C81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300" b="1" dirty="0" err="1">
                <a:latin typeface="+mn-ea"/>
              </a:rPr>
              <a:t>AppEUI</a:t>
            </a:r>
            <a:r>
              <a:rPr lang="en-US" altLang="ko-KR" sz="1300" b="1" dirty="0">
                <a:latin typeface="+mn-ea"/>
              </a:rPr>
              <a:t>(8) | 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 err="1">
                <a:latin typeface="+mn-ea"/>
              </a:rPr>
              <a:t>DevEUI</a:t>
            </a:r>
            <a:r>
              <a:rPr lang="en-US" altLang="ko-KR" sz="1300" b="1" dirty="0">
                <a:latin typeface="+mn-ea"/>
              </a:rPr>
              <a:t>(8) |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 err="1">
                <a:latin typeface="+mn-ea"/>
              </a:rPr>
              <a:t>DevNonce</a:t>
            </a:r>
            <a:r>
              <a:rPr lang="en-US" altLang="ko-KR" sz="1300" b="1" dirty="0">
                <a:latin typeface="+mn-ea"/>
              </a:rPr>
              <a:t>(2)</a:t>
            </a:r>
            <a:endParaRPr lang="ko-KR" altLang="en-US" sz="1300" b="1">
              <a:latin typeface="+mn-ea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467557" y="1515689"/>
            <a:ext cx="1656184" cy="1879884"/>
          </a:xfrm>
          <a:prstGeom prst="wedgeRoundRectCallout">
            <a:avLst>
              <a:gd name="adj1" fmla="val -95106"/>
              <a:gd name="adj2" fmla="val 72173"/>
              <a:gd name="adj3" fmla="val 16667"/>
            </a:avLst>
          </a:prstGeom>
          <a:solidFill>
            <a:srgbClr val="FFC000"/>
          </a:solidFill>
          <a:ln>
            <a:solidFill>
              <a:srgbClr val="DC9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300" b="1" dirty="0" err="1">
                <a:latin typeface="+mn-ea"/>
              </a:rPr>
              <a:t>AppNonce</a:t>
            </a:r>
            <a:r>
              <a:rPr lang="en-US" altLang="ko-KR" sz="1300" b="1" dirty="0">
                <a:latin typeface="+mn-ea"/>
              </a:rPr>
              <a:t>(3) |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 err="1">
                <a:latin typeface="+mn-ea"/>
              </a:rPr>
              <a:t>NetID</a:t>
            </a:r>
            <a:r>
              <a:rPr lang="en-US" altLang="ko-KR" sz="1300" b="1" dirty="0">
                <a:latin typeface="+mn-ea"/>
              </a:rPr>
              <a:t>(3)       |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 err="1">
                <a:latin typeface="+mn-ea"/>
              </a:rPr>
              <a:t>DevAddr</a:t>
            </a:r>
            <a:r>
              <a:rPr lang="en-US" altLang="ko-KR" sz="1300" b="1" dirty="0">
                <a:latin typeface="+mn-ea"/>
              </a:rPr>
              <a:t>(4)   |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 err="1">
                <a:latin typeface="+mn-ea"/>
              </a:rPr>
              <a:t>DLSetting</a:t>
            </a:r>
            <a:r>
              <a:rPr lang="en-US" altLang="ko-KR" sz="1300" b="1" dirty="0">
                <a:latin typeface="+mn-ea"/>
              </a:rPr>
              <a:t>(1)  |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 err="1">
                <a:latin typeface="+mn-ea"/>
              </a:rPr>
              <a:t>RXDelay</a:t>
            </a:r>
            <a:r>
              <a:rPr lang="en-US" altLang="ko-KR" sz="1300" b="1" dirty="0">
                <a:latin typeface="+mn-ea"/>
              </a:rPr>
              <a:t>(1)    |</a:t>
            </a:r>
          </a:p>
          <a:p>
            <a:pPr algn="ctr">
              <a:lnSpc>
                <a:spcPct val="150000"/>
              </a:lnSpc>
            </a:pPr>
            <a:r>
              <a:rPr lang="en-US" altLang="ko-KR" sz="1300" b="1" dirty="0" err="1">
                <a:latin typeface="+mn-ea"/>
              </a:rPr>
              <a:t>CFList</a:t>
            </a:r>
            <a:r>
              <a:rPr lang="en-US" altLang="ko-KR" sz="1300" b="1" dirty="0">
                <a:latin typeface="+mn-ea"/>
              </a:rPr>
              <a:t>(16, op)</a:t>
            </a:r>
            <a:endParaRPr lang="ko-KR" altLang="en-US" sz="13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381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LoRa</a:t>
            </a:r>
            <a:r>
              <a:rPr lang="en-US" altLang="ko-KR" dirty="0"/>
              <a:t> </a:t>
            </a:r>
            <a:r>
              <a:rPr lang="en-US" altLang="ko-KR" dirty="0">
                <a:latin typeface="+mn-ea"/>
              </a:rPr>
              <a:t>Security Over-The-Air-Activation (OTAA)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1" name="내용 개체 틀 2"/>
          <p:cNvSpPr txBox="1">
            <a:spLocks/>
          </p:cNvSpPr>
          <p:nvPr/>
        </p:nvSpPr>
        <p:spPr>
          <a:xfrm>
            <a:off x="457200" y="149532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ko-KR" sz="3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29275" y="1412776"/>
            <a:ext cx="2376265" cy="213947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552" y="1619508"/>
            <a:ext cx="253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LoRa</a:t>
            </a:r>
            <a:r>
              <a:rPr kumimoji="0" lang="en-US" altLang="ko-K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lang="en-US" altLang="ko-KR" sz="2400" kern="0" dirty="0">
                <a:solidFill>
                  <a:prstClr val="black"/>
                </a:solidFill>
              </a:rPr>
              <a:t>Device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35286" y="2276872"/>
            <a:ext cx="2180828" cy="108012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DevEUI</a:t>
            </a:r>
            <a:b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AppEUI</a:t>
            </a:r>
            <a:b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AppKey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029875" y="1433537"/>
            <a:ext cx="2376265" cy="2139479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40152" y="1640269"/>
            <a:ext cx="253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LoRa Server</a:t>
            </a: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005540" y="1988840"/>
            <a:ext cx="3024335" cy="20761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203848" y="1628800"/>
            <a:ext cx="253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Join Request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3005541" y="2852936"/>
            <a:ext cx="3024334" cy="0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3203848" y="2483604"/>
            <a:ext cx="253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Join Accept</a:t>
            </a: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7380312" cy="71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46320"/>
            <a:ext cx="7695892" cy="62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1" y="5680538"/>
            <a:ext cx="7960767" cy="52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6135588" y="2276872"/>
            <a:ext cx="2180828" cy="108012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DevEUI</a:t>
            </a:r>
            <a:b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AppEUI</a:t>
            </a:r>
            <a:b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AppKey</a:t>
            </a:r>
          </a:p>
        </p:txBody>
      </p:sp>
    </p:spTree>
    <p:extLst>
      <p:ext uri="{BB962C8B-B14F-4D97-AF65-F5344CB8AC3E}">
        <p14:creationId xmlns:p14="http://schemas.microsoft.com/office/powerpoint/2010/main" val="3974934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971600" y="859930"/>
            <a:ext cx="7455726" cy="429277"/>
          </a:xfrm>
        </p:spPr>
        <p:txBody>
          <a:bodyPr/>
          <a:lstStyle/>
          <a:p>
            <a:r>
              <a:rPr lang="en-US" altLang="ko-KR" dirty="0" err="1"/>
              <a:t>LoRa</a:t>
            </a:r>
            <a:r>
              <a:rPr lang="en-US" altLang="ko-KR" dirty="0"/>
              <a:t> </a:t>
            </a:r>
            <a:r>
              <a:rPr lang="en-US" altLang="ko-KR" dirty="0">
                <a:latin typeface="+mn-ea"/>
              </a:rPr>
              <a:t>Security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/>
              <a:t>Activation by Personalization (ABP)</a:t>
            </a:r>
            <a:endParaRPr lang="ko-KR" altLang="en-US" dirty="0"/>
          </a:p>
        </p:txBody>
      </p:sp>
      <p:sp>
        <p:nvSpPr>
          <p:cNvPr id="6" name="텍스트 개체 틀 6"/>
          <p:cNvSpPr txBox="1">
            <a:spLocks/>
          </p:cNvSpPr>
          <p:nvPr/>
        </p:nvSpPr>
        <p:spPr>
          <a:xfrm>
            <a:off x="948868" y="1628800"/>
            <a:ext cx="7491164" cy="189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Using </a:t>
            </a:r>
            <a:r>
              <a:rPr lang="en-US" altLang="ko-KR" b="1" dirty="0"/>
              <a:t>ABP</a:t>
            </a:r>
            <a:r>
              <a:rPr lang="en-US" altLang="ko-KR" dirty="0"/>
              <a:t> join mode requires the user to define the following values and input them into the device</a:t>
            </a:r>
          </a:p>
          <a:p>
            <a:r>
              <a:rPr lang="en-US" altLang="ko-KR" dirty="0" err="1"/>
              <a:t>DevADDR</a:t>
            </a:r>
            <a:r>
              <a:rPr lang="en-US" altLang="ko-KR" dirty="0"/>
              <a:t>, APPSKEY, NWSKEY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32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LoRa </a:t>
            </a:r>
            <a:r>
              <a:rPr lang="en-US" altLang="ko-KR" dirty="0">
                <a:latin typeface="+mn-ea"/>
              </a:rPr>
              <a:t>Security</a:t>
            </a:r>
            <a:endParaRPr lang="ko-KR" altLang="en-US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69602"/>
            <a:ext cx="8876308" cy="317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5" y="1568726"/>
            <a:ext cx="5714603" cy="99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076056" y="2300752"/>
            <a:ext cx="462595" cy="19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42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LoRa Data Uplink - Confirmed</a:t>
            </a: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7" y="1887905"/>
            <a:ext cx="8105691" cy="2693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11560" y="4869160"/>
            <a:ext cx="80982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</a:rPr>
              <a:t>Confirmed Uplink replies ACK from </a:t>
            </a:r>
            <a:r>
              <a:rPr lang="en-US" altLang="ko-KR" sz="1400" dirty="0" err="1">
                <a:solidFill>
                  <a:srgbClr val="000000"/>
                </a:solidFill>
              </a:rPr>
              <a:t>LoRa</a:t>
            </a:r>
            <a:r>
              <a:rPr lang="en-US" altLang="ko-KR" sz="1400" dirty="0">
                <a:solidFill>
                  <a:srgbClr val="000000"/>
                </a:solidFill>
              </a:rPr>
              <a:t> server in Rx slot after Uplink.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</a:rPr>
              <a:t>If ACK is not received, it retransmits the number of times set up (up to 8 times).</a:t>
            </a:r>
          </a:p>
        </p:txBody>
      </p:sp>
    </p:spTree>
    <p:extLst>
      <p:ext uri="{BB962C8B-B14F-4D97-AF65-F5344CB8AC3E}">
        <p14:creationId xmlns:p14="http://schemas.microsoft.com/office/powerpoint/2010/main" val="46979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LoRa </a:t>
            </a:r>
            <a:r>
              <a:rPr lang="en-US" altLang="ko-KR">
                <a:latin typeface="+mn-ea"/>
              </a:rPr>
              <a:t>Technology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3275856" y="3933056"/>
            <a:ext cx="3852428" cy="121944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+mn-ea"/>
              </a:rPr>
              <a:t>LoRa Feature</a:t>
            </a:r>
            <a:endParaRPr lang="ko-KR" altLang="en-US" sz="160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+mn-ea"/>
              </a:rPr>
              <a:t>LoRa Radio Freq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+mn-ea"/>
              </a:rPr>
              <a:t>LoRaWan</a:t>
            </a:r>
          </a:p>
        </p:txBody>
      </p:sp>
    </p:spTree>
    <p:extLst>
      <p:ext uri="{BB962C8B-B14F-4D97-AF65-F5344CB8AC3E}">
        <p14:creationId xmlns:p14="http://schemas.microsoft.com/office/powerpoint/2010/main" val="3907486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LoRa Data Uplink - Confirmed</a:t>
            </a:r>
            <a:endParaRPr lang="ko-KR" altLang="en-US"/>
          </a:p>
        </p:txBody>
      </p:sp>
      <p:pic>
        <p:nvPicPr>
          <p:cNvPr id="38" name="Picture 2" descr="http://www.adeunis-rf.com/resize/media/productmedias/292/image/f459x459/ftd_lora_915_fac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00" y="1340768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http://mms.businesswire.com/media/20160713005068/en/534334/5/Contela_LoRa_Gatew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00" y="1363122"/>
            <a:ext cx="567335" cy="7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연결선 39"/>
          <p:cNvCxnSpPr/>
          <p:nvPr/>
        </p:nvCxnSpPr>
        <p:spPr>
          <a:xfrm>
            <a:off x="2602483" y="2278713"/>
            <a:ext cx="0" cy="3832586"/>
          </a:xfrm>
          <a:prstGeom prst="line">
            <a:avLst/>
          </a:prstGeom>
          <a:noFill/>
          <a:ln w="635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1" name="직선 연결선 40"/>
          <p:cNvCxnSpPr/>
          <p:nvPr/>
        </p:nvCxnSpPr>
        <p:spPr>
          <a:xfrm>
            <a:off x="6994376" y="2278713"/>
            <a:ext cx="0" cy="3832586"/>
          </a:xfrm>
          <a:prstGeom prst="line">
            <a:avLst/>
          </a:prstGeom>
          <a:noFill/>
          <a:ln w="635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42" name="직선 화살표 연결선 41"/>
          <p:cNvCxnSpPr/>
          <p:nvPr/>
        </p:nvCxnSpPr>
        <p:spPr>
          <a:xfrm>
            <a:off x="2720752" y="2386780"/>
            <a:ext cx="4176464" cy="50405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 rot="419926">
            <a:off x="4009682" y="2322759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1</a:t>
            </a:r>
            <a:r>
              <a:rPr kumimoji="1" lang="en-US" altLang="ko-KR" sz="1400" b="1" baseline="30000">
                <a:solidFill>
                  <a:prstClr val="black"/>
                </a:solidFill>
                <a:latin typeface="굴림" charset="-127"/>
                <a:ea typeface="굴림" charset="-127"/>
              </a:rPr>
              <a:t>st</a:t>
            </a: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 Confirmed Up</a:t>
            </a:r>
            <a:endParaRPr kumimoji="1" lang="ko-KR" altLang="en-US" sz="1400" b="1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2648744" y="2998793"/>
            <a:ext cx="4248472" cy="57606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 rot="20974890">
            <a:off x="4510697" y="2919695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Ack Rx</a:t>
            </a:r>
            <a:endParaRPr kumimoji="1" lang="ko-KR" altLang="en-US" sz="1400" b="1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0533" y="3214817"/>
            <a:ext cx="210459" cy="21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>
            <a:off x="2720752" y="3791111"/>
            <a:ext cx="4176464" cy="50405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48" name="TextBox 47"/>
          <p:cNvSpPr txBox="1"/>
          <p:nvPr/>
        </p:nvSpPr>
        <p:spPr>
          <a:xfrm rot="419926">
            <a:off x="4014492" y="3727090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2</a:t>
            </a:r>
            <a:r>
              <a:rPr kumimoji="1" lang="en-US" altLang="ko-KR" sz="1400" b="1" baseline="30000">
                <a:solidFill>
                  <a:prstClr val="black"/>
                </a:solidFill>
                <a:latin typeface="굴림" charset="-127"/>
                <a:ea typeface="굴림" charset="-127"/>
              </a:rPr>
              <a:t>nd</a:t>
            </a: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 Confirmed Up</a:t>
            </a:r>
            <a:endParaRPr kumimoji="1" lang="ko-KR" altLang="en-US" sz="1400" b="1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2648744" y="4403124"/>
            <a:ext cx="4248472" cy="57606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50" name="TextBox 49"/>
          <p:cNvSpPr txBox="1"/>
          <p:nvPr/>
        </p:nvSpPr>
        <p:spPr>
          <a:xfrm rot="20974890">
            <a:off x="4510697" y="432402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Ack Rx</a:t>
            </a:r>
            <a:endParaRPr kumimoji="1" lang="ko-KR" altLang="en-US" sz="1400" b="1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pic>
        <p:nvPicPr>
          <p:cNvPr id="5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0533" y="4619148"/>
            <a:ext cx="210459" cy="210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979712" y="6180043"/>
            <a:ext cx="6445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prstClr val="black"/>
                </a:solidFill>
                <a:latin typeface="굴림" charset="-127"/>
                <a:ea typeface="굴림" charset="-127"/>
              </a:rPr>
              <a:t>The device transmits the number of </a:t>
            </a:r>
            <a:r>
              <a:rPr kumimoji="1" lang="en-US" altLang="ko-KR" sz="1400" b="1" dirty="0" err="1">
                <a:solidFill>
                  <a:prstClr val="black"/>
                </a:solidFill>
                <a:latin typeface="굴림" charset="-127"/>
                <a:ea typeface="굴림" charset="-127"/>
              </a:rPr>
              <a:t>retrans</a:t>
            </a:r>
            <a:r>
              <a:rPr kumimoji="1" lang="en-US" altLang="ko-KR" sz="1400" b="1" dirty="0">
                <a:solidFill>
                  <a:prstClr val="black"/>
                </a:solidFill>
                <a:latin typeface="굴림" charset="-127"/>
                <a:ea typeface="굴림" charset="-127"/>
              </a:rPr>
              <a:t> times until it receives an Ack.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10194" y="5157192"/>
            <a:ext cx="2439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565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LoRa Data Uplink - Unconfirmed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4581128"/>
            <a:ext cx="8098279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>
                <a:solidFill>
                  <a:srgbClr val="000000"/>
                </a:solidFill>
              </a:rPr>
              <a:t>Unconfirmed Uplink does not receive ACK.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>
                <a:solidFill>
                  <a:srgbClr val="000000"/>
                </a:solidFill>
              </a:rPr>
              <a:t>The figure above shows the Unconfirmed Uplink, receiving the Confirmed Downlink from the server, and sending the ACK again.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1484784"/>
            <a:ext cx="8604448" cy="278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312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LoRa Data Uplink - Unconfirmed</a:t>
            </a:r>
            <a:endParaRPr lang="ko-KR" altLang="en-US"/>
          </a:p>
        </p:txBody>
      </p:sp>
      <p:pic>
        <p:nvPicPr>
          <p:cNvPr id="5" name="Picture 2" descr="http://www.adeunis-rf.com/resize/media/productmedias/292/image/f459x459/ftd_lora_915_fac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1338927"/>
            <a:ext cx="79208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mms.businesswire.com/media/20160713005068/en/534334/5/Contela_LoRa_Gatew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212" y="1361281"/>
            <a:ext cx="567335" cy="7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2710495" y="2276872"/>
            <a:ext cx="0" cy="4248472"/>
          </a:xfrm>
          <a:prstGeom prst="line">
            <a:avLst/>
          </a:prstGeom>
          <a:noFill/>
          <a:ln w="635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9" name="직선 연결선 8"/>
          <p:cNvCxnSpPr/>
          <p:nvPr/>
        </p:nvCxnSpPr>
        <p:spPr>
          <a:xfrm>
            <a:off x="7102388" y="2276872"/>
            <a:ext cx="0" cy="4248472"/>
          </a:xfrm>
          <a:prstGeom prst="line">
            <a:avLst/>
          </a:prstGeom>
          <a:noFill/>
          <a:ln w="635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0" name="직선 화살표 연결선 9"/>
          <p:cNvCxnSpPr/>
          <p:nvPr/>
        </p:nvCxnSpPr>
        <p:spPr>
          <a:xfrm>
            <a:off x="2828764" y="2384939"/>
            <a:ext cx="4176464" cy="50405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 rot="419926">
            <a:off x="3999072" y="2320918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1</a:t>
            </a:r>
            <a:r>
              <a:rPr kumimoji="1" lang="en-US" altLang="ko-KR" sz="1400" b="1" baseline="30000">
                <a:solidFill>
                  <a:prstClr val="black"/>
                </a:solidFill>
                <a:latin typeface="굴림" charset="-127"/>
                <a:ea typeface="굴림" charset="-127"/>
              </a:rPr>
              <a:t>st</a:t>
            </a: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 UnConfirmed Up</a:t>
            </a:r>
            <a:endParaRPr kumimoji="1" lang="ko-KR" altLang="en-US" sz="1400" b="1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7189" y="5083147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Transmission until the number of Retrans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 or Downlink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8206" y="5517232"/>
            <a:ext cx="2439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.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828764" y="3140968"/>
            <a:ext cx="4176464" cy="50405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 rot="419926">
            <a:off x="4008690" y="3076947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2</a:t>
            </a:r>
            <a:r>
              <a:rPr kumimoji="1" lang="en-US" altLang="ko-KR" sz="1400" b="1" baseline="30000">
                <a:solidFill>
                  <a:prstClr val="black"/>
                </a:solidFill>
                <a:latin typeface="굴림" charset="-127"/>
                <a:ea typeface="굴림" charset="-127"/>
              </a:rPr>
              <a:t>nd</a:t>
            </a: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 UnConfirmed Up</a:t>
            </a:r>
            <a:endParaRPr kumimoji="1" lang="ko-KR" altLang="en-US" sz="1400" b="1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828764" y="3861048"/>
            <a:ext cx="4176464" cy="50405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 rot="419926">
            <a:off x="4023920" y="3797027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3</a:t>
            </a:r>
            <a:r>
              <a:rPr kumimoji="1" lang="en-US" altLang="ko-KR" sz="1400" b="1" baseline="30000">
                <a:solidFill>
                  <a:prstClr val="black"/>
                </a:solidFill>
                <a:latin typeface="굴림" charset="-127"/>
                <a:ea typeface="굴림" charset="-127"/>
              </a:rPr>
              <a:t>rd</a:t>
            </a: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 UnConfirmed Up</a:t>
            </a:r>
            <a:endParaRPr kumimoji="1" lang="ko-KR" altLang="en-US" sz="1400" b="1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828764" y="4581128"/>
            <a:ext cx="4176464" cy="504056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 rot="419926">
            <a:off x="4026324" y="4517107"/>
            <a:ext cx="182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4</a:t>
            </a:r>
            <a:r>
              <a:rPr kumimoji="1" lang="en-US" altLang="ko-KR" sz="1400" b="1" baseline="30000">
                <a:solidFill>
                  <a:prstClr val="black"/>
                </a:solidFill>
                <a:latin typeface="굴림" charset="-127"/>
                <a:ea typeface="굴림" charset="-127"/>
              </a:rPr>
              <a:t>th</a:t>
            </a:r>
            <a:r>
              <a:rPr kumimoji="1" lang="en-US" altLang="ko-KR" sz="1400" b="1">
                <a:solidFill>
                  <a:prstClr val="black"/>
                </a:solidFill>
                <a:latin typeface="굴림" charset="-127"/>
                <a:ea typeface="굴림" charset="-127"/>
              </a:rPr>
              <a:t> UnConfirmed Up</a:t>
            </a:r>
            <a:endParaRPr kumimoji="1" lang="ko-KR" altLang="en-US" sz="1400" b="1">
              <a:solidFill>
                <a:prstClr val="black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453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>
                <a:solidFill>
                  <a:schemeClr val="accent6">
                    <a:lumMod val="75000"/>
                  </a:schemeClr>
                </a:solidFill>
              </a:rPr>
              <a:t>LoRa </a:t>
            </a:r>
            <a:r>
              <a:rPr lang="en-US" altLang="ko-KR" sz="3400"/>
              <a:t>ApPLICATIONS</a:t>
            </a:r>
            <a:endParaRPr lang="ko-KR" altLang="en-US" sz="3400"/>
          </a:p>
        </p:txBody>
      </p:sp>
    </p:spTree>
    <p:extLst>
      <p:ext uri="{BB962C8B-B14F-4D97-AF65-F5344CB8AC3E}">
        <p14:creationId xmlns:p14="http://schemas.microsoft.com/office/powerpoint/2010/main" val="931156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 Application</a:t>
            </a:r>
            <a:endParaRPr lang="ko-KR" altLang="en-US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7595" y="1700808"/>
            <a:ext cx="1333500" cy="135255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7959" y="1776095"/>
            <a:ext cx="1409700" cy="2438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7120" y="3062367"/>
            <a:ext cx="1314450" cy="127635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5167" y="4408120"/>
            <a:ext cx="6000750" cy="1838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3419" y="3284984"/>
            <a:ext cx="100811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Gas AMI</a:t>
            </a:r>
            <a:endParaRPr lang="ko-KR" alt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89727" y="4037062"/>
            <a:ext cx="798297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Tracker</a:t>
            </a:r>
            <a:endParaRPr lang="ko-KR" altLang="en-US" sz="1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407929" y="4755341"/>
            <a:ext cx="198163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Monitoring</a:t>
            </a:r>
            <a:endParaRPr lang="ko-KR" altLang="en-US" sz="1000" b="1" dirty="0"/>
          </a:p>
        </p:txBody>
      </p:sp>
      <p:pic>
        <p:nvPicPr>
          <p:cNvPr id="5122" name="Picture 2" descr="https://netmanias.com/ko/?m=attach&amp;no=2389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125840" y="2065545"/>
            <a:ext cx="2564173" cy="211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431522" y="3913951"/>
            <a:ext cx="1258491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/>
              <a:t>Shock detector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73675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 Application</a:t>
            </a:r>
            <a:endParaRPr lang="ko-KR" altLang="en-US">
              <a:latin typeface="+mn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800"/>
            <a:ext cx="6912768" cy="460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046746" y="5988284"/>
            <a:ext cx="198163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Smart Farm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518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 Application</a:t>
            </a:r>
            <a:endParaRPr lang="ko-KR" altLang="en-US">
              <a:latin typeface="+mn-ea"/>
            </a:endParaRPr>
          </a:p>
        </p:txBody>
      </p:sp>
      <p:pic>
        <p:nvPicPr>
          <p:cNvPr id="15366" name="Picture 6" descr="https://smartcitiesworld.net/AcuCustom/Sitename/DAM/007/news-gov-mar17-MOOC_r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45282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794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LoRa </a:t>
            </a:r>
            <a:r>
              <a:rPr lang="en-US" altLang="ko-KR"/>
              <a:t>Module</a:t>
            </a:r>
            <a:br>
              <a:rPr lang="en-US" altLang="ko-KR"/>
            </a:br>
            <a:r>
              <a:rPr lang="en-US" altLang="ko-KR"/>
              <a:t>hand-on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2915816" y="3933056"/>
            <a:ext cx="3852428" cy="1219440"/>
          </a:xfrm>
        </p:spPr>
        <p:txBody>
          <a:bodyPr>
            <a:normAutofit/>
          </a:bodyPr>
          <a:lstStyle/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600">
                <a:latin typeface="+mn-ea"/>
              </a:rPr>
              <a:t>H/W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Introduce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600">
                <a:latin typeface="+mn-ea"/>
              </a:rPr>
              <a:t>AT Commands</a:t>
            </a:r>
          </a:p>
          <a:p>
            <a:pPr marL="285750" indent="-285750">
              <a:buFont typeface="맑은 고딕" panose="020B0503020000020004" pitchFamily="50" charset="-127"/>
              <a:buChar char="-"/>
            </a:pPr>
            <a:r>
              <a:rPr lang="en-US" altLang="ko-KR" sz="1600">
                <a:latin typeface="+mn-ea"/>
              </a:rPr>
              <a:t>Hands-on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355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4717504" cy="30808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70437" y="3501008"/>
            <a:ext cx="3312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tx2">
                    <a:lumMod val="75000"/>
                  </a:schemeClr>
                </a:solidFill>
              </a:rPr>
              <a:t>H/W Introduce</a:t>
            </a:r>
            <a:endParaRPr lang="ko-KR" altLang="en-US" sz="3600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22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WIZLoRa100</a:t>
            </a:r>
            <a:endParaRPr lang="ko-KR" altLang="en-US">
              <a:latin typeface="+mn-ea"/>
            </a:endParaRPr>
          </a:p>
        </p:txBody>
      </p:sp>
      <p:pic>
        <p:nvPicPr>
          <p:cNvPr id="16386" name="Picture 2" descr="https://mydevices.com/wp-content/uploads/2017/04/sh_RAK8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3" t="13170" r="25939" b="13735"/>
          <a:stretch/>
        </p:blipFill>
        <p:spPr bwMode="auto">
          <a:xfrm>
            <a:off x="827584" y="1946827"/>
            <a:ext cx="2199884" cy="331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563888" y="2162851"/>
            <a:ext cx="504056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Module integrates Semtech SX1276 and stm32L.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Offer user an serials At commands with UART Interface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Long Range LoraWAN operating in the 868 MHz or 915 MHz frequency bands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Small size and low power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TX Power: adjustable up to +14 dBm high efficiency PA, max PA boost up to 20dbm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Up to 15 km coverage at suburban and up to 5 km coverage at urban area</a:t>
            </a:r>
          </a:p>
        </p:txBody>
      </p:sp>
    </p:spTree>
    <p:extLst>
      <p:ext uri="{BB962C8B-B14F-4D97-AF65-F5344CB8AC3E}">
        <p14:creationId xmlns:p14="http://schemas.microsoft.com/office/powerpoint/2010/main" val="50527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4717504" cy="30808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03901" y="3501008"/>
            <a:ext cx="3045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tx2">
                    <a:lumMod val="75000"/>
                  </a:schemeClr>
                </a:solidFill>
              </a:rPr>
              <a:t>LoRa Feature</a:t>
            </a:r>
            <a:endParaRPr lang="ko-KR" altLang="en-US" sz="3600" b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42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LoRa_EVB</a:t>
            </a:r>
            <a:endParaRPr lang="ko-KR" altLang="en-US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5458" y="1772816"/>
            <a:ext cx="8102174" cy="4028492"/>
            <a:chOff x="69761" y="1037627"/>
            <a:chExt cx="9004478" cy="447712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492" y="1343245"/>
              <a:ext cx="2689100" cy="411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876548" y="1356293"/>
              <a:ext cx="1368152" cy="1080120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532732" y="1428301"/>
              <a:ext cx="528860" cy="840172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324820" y="1500309"/>
              <a:ext cx="1440160" cy="648072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BootMode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 Button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User Button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Module Reset</a:t>
              </a: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061592" y="1860349"/>
              <a:ext cx="263228" cy="0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12" name="모서리가 둥근 직사각형 11"/>
            <p:cNvSpPr/>
            <p:nvPr/>
          </p:nvSpPr>
          <p:spPr>
            <a:xfrm>
              <a:off x="6156272" y="2724445"/>
              <a:ext cx="528860" cy="2376264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324820" y="3573224"/>
              <a:ext cx="1440160" cy="606698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LoRa Module UART Tx/Rx Select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Pin header</a:t>
              </a: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14" name="직선 연결선 13"/>
            <p:cNvCxnSpPr>
              <a:endCxn id="13" idx="1"/>
            </p:cNvCxnSpPr>
            <p:nvPr/>
          </p:nvCxnSpPr>
          <p:spPr>
            <a:xfrm>
              <a:off x="6685132" y="3876573"/>
              <a:ext cx="639688" cy="0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15" name="모서리가 둥근 직사각형 14"/>
            <p:cNvSpPr/>
            <p:nvPr/>
          </p:nvSpPr>
          <p:spPr>
            <a:xfrm>
              <a:off x="4408496" y="4380629"/>
              <a:ext cx="252028" cy="872480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860324" y="4596653"/>
              <a:ext cx="1143744" cy="366973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Arduino H/W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Compatible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 flipV="1">
              <a:off x="4004068" y="4780139"/>
              <a:ext cx="404428" cy="744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18" name="모서리가 둥근 직사각형 17"/>
            <p:cNvSpPr/>
            <p:nvPr/>
          </p:nvSpPr>
          <p:spPr>
            <a:xfrm>
              <a:off x="4779736" y="2955786"/>
              <a:ext cx="528860" cy="632755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932332" y="3062135"/>
              <a:ext cx="1047762" cy="420055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Grove Sensor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Compatable</a:t>
              </a: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20" name="직선 연결선 19"/>
            <p:cNvCxnSpPr>
              <a:stCxn id="19" idx="3"/>
            </p:cNvCxnSpPr>
            <p:nvPr/>
          </p:nvCxnSpPr>
          <p:spPr>
            <a:xfrm>
              <a:off x="3980094" y="3272163"/>
              <a:ext cx="799642" cy="0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21" name="모서리가 둥근 직사각형 20"/>
            <p:cNvSpPr/>
            <p:nvPr/>
          </p:nvSpPr>
          <p:spPr>
            <a:xfrm>
              <a:off x="2822354" y="3867572"/>
              <a:ext cx="1357288" cy="414046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UART to USB Chip</a:t>
              </a: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380604" y="3876573"/>
              <a:ext cx="432048" cy="396044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23" name="직선 연결선 22"/>
            <p:cNvCxnSpPr>
              <a:endCxn id="22" idx="1"/>
            </p:cNvCxnSpPr>
            <p:nvPr/>
          </p:nvCxnSpPr>
          <p:spPr>
            <a:xfrm>
              <a:off x="4179642" y="4074595"/>
              <a:ext cx="1200962" cy="0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24" name="모서리가 둥근 직사각형 23"/>
            <p:cNvSpPr/>
            <p:nvPr/>
          </p:nvSpPr>
          <p:spPr>
            <a:xfrm>
              <a:off x="2753797" y="5100709"/>
              <a:ext cx="1357288" cy="414046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Micro USB Socket</a:t>
              </a: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944364" y="5055087"/>
              <a:ext cx="432048" cy="396044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 flipV="1">
              <a:off x="4123422" y="5316733"/>
              <a:ext cx="820942" cy="1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27" name="모서리가 둥근 직사각형 26"/>
            <p:cNvSpPr/>
            <p:nvPr/>
          </p:nvSpPr>
          <p:spPr>
            <a:xfrm>
              <a:off x="2860734" y="1896353"/>
              <a:ext cx="1050788" cy="396044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Arduino Reset</a:t>
              </a: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369466" y="1830955"/>
              <a:ext cx="429474" cy="514400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3911522" y="2088156"/>
              <a:ext cx="453802" cy="0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30" name="모서리가 둥근 직사각형 29"/>
            <p:cNvSpPr/>
            <p:nvPr/>
          </p:nvSpPr>
          <p:spPr>
            <a:xfrm>
              <a:off x="7309416" y="2333771"/>
              <a:ext cx="1764823" cy="462682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LoRa Module SWD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GND/SWCLK/SWDIO/VCC</a:t>
              </a: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6442530" y="2453677"/>
              <a:ext cx="584274" cy="218430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32" name="직선 연결선 31"/>
            <p:cNvCxnSpPr>
              <a:endCxn id="30" idx="1"/>
            </p:cNvCxnSpPr>
            <p:nvPr/>
          </p:nvCxnSpPr>
          <p:spPr>
            <a:xfrm>
              <a:off x="7026804" y="2562892"/>
              <a:ext cx="282612" cy="2220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33" name="모서리가 둥근 직사각형 32"/>
            <p:cNvSpPr/>
            <p:nvPr/>
          </p:nvSpPr>
          <p:spPr>
            <a:xfrm>
              <a:off x="5333996" y="2602425"/>
              <a:ext cx="648072" cy="547718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997117" y="2740227"/>
              <a:ext cx="1336879" cy="0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35" name="모서리가 둥근 직사각형 34"/>
            <p:cNvSpPr/>
            <p:nvPr/>
          </p:nvSpPr>
          <p:spPr>
            <a:xfrm>
              <a:off x="2932332" y="2544425"/>
              <a:ext cx="1050788" cy="396044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UART PIN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Level Shift</a:t>
              </a:r>
              <a:endParaRPr kumimoji="0" lang="ko-KR" alt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525" y="2559703"/>
              <a:ext cx="919962" cy="1697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950" y="2627586"/>
              <a:ext cx="1019468" cy="1629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모서리가 둥근 직사각형 37"/>
            <p:cNvSpPr/>
            <p:nvPr/>
          </p:nvSpPr>
          <p:spPr>
            <a:xfrm>
              <a:off x="69761" y="2338683"/>
              <a:ext cx="2468012" cy="1959366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2860325" y="1345721"/>
              <a:ext cx="1080121" cy="4572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XBEE </a:t>
              </a:r>
              <a:r>
                <a:rPr kumimoji="0" lang="en-US" altLang="ko-KR" sz="900" dirty="0">
                  <a:solidFill>
                    <a:prstClr val="white"/>
                  </a:solidFill>
                  <a:latin typeface="+mn-ea"/>
                </a:rPr>
                <a:t>compatible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 flipV="1">
              <a:off x="1385645" y="1037627"/>
              <a:ext cx="0" cy="1296144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sp>
          <p:nvSpPr>
            <p:cNvPr id="41" name="모서리가 둥근 직사각형 40"/>
            <p:cNvSpPr/>
            <p:nvPr/>
          </p:nvSpPr>
          <p:spPr>
            <a:xfrm>
              <a:off x="521549" y="2569857"/>
              <a:ext cx="1656184" cy="580286"/>
            </a:xfrm>
            <a:prstGeom prst="round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05525" y="1351828"/>
              <a:ext cx="936104" cy="4572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SMA, U.FL Connector</a:t>
              </a:r>
              <a:endPara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 flipV="1">
              <a:off x="881589" y="1809028"/>
              <a:ext cx="0" cy="760829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44" name="직선 연결선 43"/>
            <p:cNvCxnSpPr/>
            <p:nvPr/>
          </p:nvCxnSpPr>
          <p:spPr>
            <a:xfrm flipH="1">
              <a:off x="1385645" y="1037627"/>
              <a:ext cx="4210983" cy="0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45" name="직선 연결선 44"/>
            <p:cNvCxnSpPr/>
            <p:nvPr/>
          </p:nvCxnSpPr>
          <p:spPr>
            <a:xfrm>
              <a:off x="5596628" y="1037627"/>
              <a:ext cx="0" cy="305618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46" name="직선 연결선 45"/>
            <p:cNvCxnSpPr>
              <a:endCxn id="39" idx="0"/>
            </p:cNvCxnSpPr>
            <p:nvPr/>
          </p:nvCxnSpPr>
          <p:spPr>
            <a:xfrm>
              <a:off x="3386127" y="1038867"/>
              <a:ext cx="14258" cy="306854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44073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Module Hands-on</a:t>
            </a:r>
            <a:endParaRPr lang="ko-KR" altLang="en-US">
              <a:latin typeface="+mn-ea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591468"/>
              </p:ext>
            </p:extLst>
          </p:nvPr>
        </p:nvGraphicFramePr>
        <p:xfrm>
          <a:off x="1352600" y="4707984"/>
          <a:ext cx="223434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7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Baud Rate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115,200bps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Data bit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8bit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Stop bit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1bit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Parity bit</a:t>
                      </a:r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None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8" name="그룹 47"/>
          <p:cNvGrpSpPr/>
          <p:nvPr/>
        </p:nvGrpSpPr>
        <p:grpSpPr>
          <a:xfrm>
            <a:off x="1352600" y="1404794"/>
            <a:ext cx="6797848" cy="3285205"/>
            <a:chOff x="1352600" y="1484784"/>
            <a:chExt cx="6797848" cy="3285205"/>
          </a:xfrm>
        </p:grpSpPr>
        <p:grpSp>
          <p:nvGrpSpPr>
            <p:cNvPr id="49" name="그룹 48"/>
            <p:cNvGrpSpPr/>
            <p:nvPr/>
          </p:nvGrpSpPr>
          <p:grpSpPr>
            <a:xfrm>
              <a:off x="1352600" y="1484784"/>
              <a:ext cx="6797848" cy="3285205"/>
              <a:chOff x="1352600" y="1484784"/>
              <a:chExt cx="6797848" cy="3285205"/>
            </a:xfrm>
          </p:grpSpPr>
          <p:pic>
            <p:nvPicPr>
              <p:cNvPr id="51" name="Picture 2" descr="https://image.freepik.com/free-vector/multimedia-desktop-pc-illustration_72147494127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2558" y="1603301"/>
                <a:ext cx="1646113" cy="16886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2" name="그룹 51"/>
              <p:cNvGrpSpPr/>
              <p:nvPr/>
            </p:nvGrpSpPr>
            <p:grpSpPr>
              <a:xfrm>
                <a:off x="5125200" y="1484784"/>
                <a:ext cx="3025248" cy="3069182"/>
                <a:chOff x="4744995" y="2290119"/>
                <a:chExt cx="3059934" cy="3026096"/>
              </a:xfrm>
            </p:grpSpPr>
            <p:sp>
              <p:nvSpPr>
                <p:cNvPr id="56" name="모서리가 둥근 직사각형 55"/>
                <p:cNvSpPr/>
                <p:nvPr/>
              </p:nvSpPr>
              <p:spPr>
                <a:xfrm>
                  <a:off x="4744995" y="2290119"/>
                  <a:ext cx="3059934" cy="3026096"/>
                </a:xfrm>
                <a:prstGeom prst="roundRect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pic>
              <p:nvPicPr>
                <p:cNvPr id="57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8483" y="2740939"/>
                  <a:ext cx="1556693" cy="23835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cxnSp>
            <p:nvCxnSpPr>
              <p:cNvPr id="53" name="직선 연결선 52"/>
              <p:cNvCxnSpPr/>
              <p:nvPr/>
            </p:nvCxnSpPr>
            <p:spPr>
              <a:xfrm>
                <a:off x="3310427" y="2537530"/>
                <a:ext cx="1677759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1352600" y="4489046"/>
                <a:ext cx="1184377" cy="280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+mn-ea"/>
                  </a:rPr>
                  <a:t>Serial Terminal</a:t>
                </a:r>
                <a:endParaRPr lang="ko-KR" altLang="en-US" sz="1200" dirty="0">
                  <a:latin typeface="+mn-ea"/>
                </a:endParaRPr>
              </a:p>
            </p:txBody>
          </p:sp>
          <p:pic>
            <p:nvPicPr>
              <p:cNvPr id="55" name="Picture 4" descr="hyperterminal-private-edition-htpe-04-700x467.jpg (700×467)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1112" y="3150783"/>
                <a:ext cx="1955381" cy="1338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4565" y="2337126"/>
              <a:ext cx="799416" cy="148278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 bwMode="auto">
          <a:xfrm>
            <a:off x="4427984" y="4941168"/>
            <a:ext cx="3962623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marR="0" indent="-179388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Wingdings" pitchFamily="2" charset="2"/>
              <a:buNone/>
              <a:tabLst/>
            </a:pPr>
            <a:r>
              <a:rPr kumimoji="1" lang="en-US" altLang="ko-KR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Setup CP2102 USB Driver</a:t>
            </a: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kern="0"/>
              <a:t>Tools -&gt; CP210x_Windows_Drivers.zip</a:t>
            </a:r>
            <a:endParaRPr kumimoji="1" lang="ko-KR" alt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2088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AT Commands</a:t>
            </a:r>
            <a:endParaRPr lang="ko-KR" altLang="en-US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611183"/>
              </p:ext>
            </p:extLst>
          </p:nvPr>
        </p:nvGraphicFramePr>
        <p:xfrm>
          <a:off x="1187624" y="1412776"/>
          <a:ext cx="6408167" cy="4980183"/>
        </p:xfrm>
        <a:graphic>
          <a:graphicData uri="http://schemas.openxmlformats.org/drawingml/2006/table">
            <a:tbl>
              <a:tblPr/>
              <a:tblGrid>
                <a:gridCol w="2632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3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5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Procedure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Command to send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Parameter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Print AT Commands list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AT+MHELP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APPKEY (Only OTAA)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AT+LAK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=…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16 Bytes AppKey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NWSKEY (Only ABP)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AT+LNWSK=…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 Bytes NWSKEY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APPSKEY (Only ABP)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AT+LAPSK=…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 Bytes APPSKEY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APPEUI (Only OTAA)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AT+LAEUI=…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 Bytes AppEUI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DEVEUI (Only OTAA)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AT+LDEUI=…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 Bytes DevEUI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Confirmed Retrans Number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AT+LRCNT=5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1~8 Number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Unconfirmed Repit Number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AT+LUNREP=3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1~15 Number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7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Confirmed / Unconfirmed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AT+LCFM=1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 = Unconfimred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= Confimred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7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Data uplink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AT+LSEND=1,1234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Port number,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Send data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2156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Class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AT+LCLS=C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 = Class A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 = Class B (Not Support)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 = Class C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DataRate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AT+LDR=5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0~5 DataRate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107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ADR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AT+LADR=0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 = ADR off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 = ADR on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107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Join mode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AT+LJOIN=OTAA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OTAA = OTAA mode</a:t>
                      </a:r>
                      <a:b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</a:br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ABP = ABP mode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Module reset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AT+LRESET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</a:p>
                  </a:txBody>
                  <a:tcPr marL="6985" marR="6985" marT="69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03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AT+MHELP</a:t>
            </a:r>
            <a:endParaRPr lang="ko-KR" altLang="en-US">
              <a:latin typeface="+mn-ea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40768"/>
            <a:ext cx="4968552" cy="5121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03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600" y="911491"/>
            <a:ext cx="7455726" cy="429277"/>
          </a:xfrm>
        </p:spPr>
        <p:txBody>
          <a:bodyPr/>
          <a:lstStyle/>
          <a:p>
            <a:r>
              <a:rPr lang="en-US" altLang="ko-KR">
                <a:latin typeface="+mn-ea"/>
              </a:rPr>
              <a:t>LoRa Join procedure</a:t>
            </a:r>
            <a:endParaRPr lang="ko-KR" altLang="en-US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31640" y="1412776"/>
            <a:ext cx="50405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rgbClr val="000000"/>
                </a:solidFill>
              </a:rPr>
              <a:t>Set the </a:t>
            </a:r>
            <a:r>
              <a:rPr lang="en-US" altLang="ko-KR" sz="1400" b="1" dirty="0" err="1">
                <a:solidFill>
                  <a:srgbClr val="000000"/>
                </a:solidFill>
              </a:rPr>
              <a:t>DevEui</a:t>
            </a:r>
            <a:r>
              <a:rPr lang="en-US" altLang="ko-KR" sz="1400" b="1" dirty="0">
                <a:solidFill>
                  <a:srgbClr val="000000"/>
                </a:solidFill>
              </a:rPr>
              <a:t>, </a:t>
            </a:r>
            <a:r>
              <a:rPr lang="en-US" altLang="ko-KR" sz="1400" b="1" dirty="0" err="1">
                <a:solidFill>
                  <a:srgbClr val="000000"/>
                </a:solidFill>
              </a:rPr>
              <a:t>AppEUI</a:t>
            </a:r>
            <a:r>
              <a:rPr lang="en-US" altLang="ko-KR" sz="1400" b="1" dirty="0">
                <a:solidFill>
                  <a:srgbClr val="000000"/>
                </a:solidFill>
              </a:rPr>
              <a:t>, and </a:t>
            </a:r>
            <a:r>
              <a:rPr lang="en-US" altLang="ko-KR" sz="1400" b="1" dirty="0" err="1">
                <a:solidFill>
                  <a:srgbClr val="000000"/>
                </a:solidFill>
              </a:rPr>
              <a:t>Appkey</a:t>
            </a:r>
            <a:r>
              <a:rPr lang="en-US" altLang="ko-KR" sz="1400" b="1" dirty="0">
                <a:solidFill>
                  <a:srgbClr val="000000"/>
                </a:solidFill>
              </a:rPr>
              <a:t> numbers on the board.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srgbClr val="0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31640" y="3789040"/>
            <a:ext cx="504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Check message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623185"/>
              </p:ext>
            </p:extLst>
          </p:nvPr>
        </p:nvGraphicFramePr>
        <p:xfrm>
          <a:off x="1403648" y="2215133"/>
          <a:ext cx="6057900" cy="1285875"/>
        </p:xfrm>
        <a:graphic>
          <a:graphicData uri="http://schemas.openxmlformats.org/drawingml/2006/table">
            <a:tbl>
              <a:tblPr/>
              <a:tblGrid>
                <a:gridCol w="429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 Commands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AT+LDEUI=000000000000000x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 : Kit 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AT+LAEUI=0000000000000001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APPEUI</a:t>
                      </a:r>
                      <a:r>
                        <a:rPr lang="en-US" sz="1400" b="0" i="0" u="none" strike="noStrike" baseline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Fix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AT+LAK=0000000000000000000000000000000x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x : Kit 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AT+LRESET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62925"/>
            <a:ext cx="57721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03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LoRa_Data Send</a:t>
            </a:r>
            <a:endParaRPr lang="ko-KR" altLang="en-US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31640" y="1614955"/>
            <a:ext cx="504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Send Data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956516"/>
              </p:ext>
            </p:extLst>
          </p:nvPr>
        </p:nvGraphicFramePr>
        <p:xfrm>
          <a:off x="1403648" y="2132856"/>
          <a:ext cx="6057900" cy="514350"/>
        </p:xfrm>
        <a:graphic>
          <a:graphicData uri="http://schemas.openxmlformats.org/drawingml/2006/table">
            <a:tbl>
              <a:tblPr/>
              <a:tblGrid>
                <a:gridCol w="429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 Commands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AT+LSEND=1,1234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16" y="3284984"/>
            <a:ext cx="43529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055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LoRa_Data Send</a:t>
            </a:r>
            <a:endParaRPr lang="ko-KR" altLang="en-US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31640" y="1614955"/>
            <a:ext cx="504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Server Log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943850" cy="389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584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LoRa_Data Receive</a:t>
            </a:r>
            <a:endParaRPr lang="ko-KR" altLang="en-US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051" y="1916832"/>
            <a:ext cx="6073874" cy="4491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40" y="1412776"/>
            <a:ext cx="504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Server Log</a:t>
            </a:r>
          </a:p>
        </p:txBody>
      </p:sp>
    </p:spTree>
    <p:extLst>
      <p:ext uri="{BB962C8B-B14F-4D97-AF65-F5344CB8AC3E}">
        <p14:creationId xmlns:p14="http://schemas.microsoft.com/office/powerpoint/2010/main" val="1866055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LoRa_Receive</a:t>
            </a:r>
            <a:endParaRPr lang="ko-KR" altLang="en-US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31640" y="1614955"/>
            <a:ext cx="504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Device Log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95982"/>
              </p:ext>
            </p:extLst>
          </p:nvPr>
        </p:nvGraphicFramePr>
        <p:xfrm>
          <a:off x="1403648" y="2132856"/>
          <a:ext cx="6057900" cy="906780"/>
        </p:xfrm>
        <a:graphic>
          <a:graphicData uri="http://schemas.openxmlformats.org/drawingml/2006/table">
            <a:tbl>
              <a:tblPr/>
              <a:tblGrid>
                <a:gridCol w="429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Message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at+recv=5,3,123456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5=Port Num</a:t>
                      </a:r>
                    </a:p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3=Data Length</a:t>
                      </a:r>
                    </a:p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123456</a:t>
                      </a:r>
                      <a:r>
                        <a:rPr lang="en-US" sz="1400" b="0" i="0" u="none" strike="noStrike" baseline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=Data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645024"/>
            <a:ext cx="34004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03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LoRa </a:t>
            </a:r>
            <a:r>
              <a:rPr lang="en-US" altLang="ko-KR"/>
              <a:t>Application</a:t>
            </a:r>
            <a:br>
              <a:rPr lang="en-US" altLang="ko-KR"/>
            </a:br>
            <a:r>
              <a:rPr lang="en-US" altLang="ko-KR"/>
              <a:t>hand-on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3275856" y="3933056"/>
            <a:ext cx="3852428" cy="151216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+mn-ea"/>
              </a:rPr>
              <a:t>Setup Development environment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+mn-ea"/>
              </a:rPr>
              <a:t>Libraries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+mn-ea"/>
              </a:rPr>
              <a:t>UnConfirmed Up Demo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+mn-ea"/>
              </a:rPr>
              <a:t>Confirmed Up Hand-on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+mn-ea"/>
              </a:rPr>
              <a:t>Downlink Demo</a:t>
            </a:r>
          </a:p>
        </p:txBody>
      </p:sp>
    </p:spTree>
    <p:extLst>
      <p:ext uri="{BB962C8B-B14F-4D97-AF65-F5344CB8AC3E}">
        <p14:creationId xmlns:p14="http://schemas.microsoft.com/office/powerpoint/2010/main" val="316586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한쪽 모서리는 잘리고 다른 쪽 모서리는 둥근 사각형 5"/>
          <p:cNvSpPr/>
          <p:nvPr/>
        </p:nvSpPr>
        <p:spPr>
          <a:xfrm>
            <a:off x="1097897" y="1628800"/>
            <a:ext cx="7203132" cy="4485211"/>
          </a:xfrm>
          <a:prstGeom prst="snipRoundRect">
            <a:avLst/>
          </a:prstGeom>
          <a:solidFill>
            <a:srgbClr val="FFCC99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/>
                </a:solidFill>
              </a:rPr>
              <a:t>LoRa</a:t>
            </a:r>
            <a:r>
              <a:rPr lang="en-US" altLang="ko-KR" sz="1400" dirty="0">
                <a:solidFill>
                  <a:prstClr val="black"/>
                </a:solidFill>
              </a:rPr>
              <a:t> is a Low-Power Wireless Wide Area Network (LPWAN) that provides very wide coverage with coverage over 10 km and a communication speed of up to several kilobits per second (kbps).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</a:rPr>
              <a:t>LPWAN can have up to many years of battery life.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</a:rPr>
              <a:t>LPWAN technology, is mainly used as a dedicated network technology for low power internet of things (</a:t>
            </a:r>
            <a:r>
              <a:rPr lang="en-US" altLang="ko-KR" sz="1400" dirty="0" err="1">
                <a:solidFill>
                  <a:prstClr val="black"/>
                </a:solidFill>
              </a:rPr>
              <a:t>IoT</a:t>
            </a:r>
            <a:r>
              <a:rPr lang="en-US" altLang="ko-KR" sz="1400" dirty="0">
                <a:solidFill>
                  <a:prstClr val="black"/>
                </a:solidFill>
              </a:rPr>
              <a:t>). (For example, water, gas, electric meter monitoring)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</a:rPr>
              <a:t>Types of LPWAN include </a:t>
            </a:r>
            <a:r>
              <a:rPr lang="en-US" altLang="ko-KR" sz="1400" dirty="0" err="1">
                <a:solidFill>
                  <a:prstClr val="black"/>
                </a:solidFill>
              </a:rPr>
              <a:t>LoRa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 err="1">
                <a:solidFill>
                  <a:prstClr val="black"/>
                </a:solidFill>
              </a:rPr>
              <a:t>Sigfox</a:t>
            </a:r>
            <a:r>
              <a:rPr lang="en-US" altLang="ko-KR" sz="1400" dirty="0">
                <a:solidFill>
                  <a:prstClr val="black"/>
                </a:solidFill>
              </a:rPr>
              <a:t>, LTE-MTC, and NB-</a:t>
            </a:r>
            <a:r>
              <a:rPr lang="en-US" altLang="ko-KR" sz="1400" dirty="0" err="1">
                <a:solidFill>
                  <a:prstClr val="black"/>
                </a:solidFill>
              </a:rPr>
              <a:t>IoT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prstClr val="black"/>
                </a:solidFill>
              </a:rPr>
              <a:t>LoRa</a:t>
            </a:r>
            <a:r>
              <a:rPr lang="en-US" altLang="ko-KR" sz="1400" dirty="0">
                <a:solidFill>
                  <a:prstClr val="black"/>
                </a:solidFill>
              </a:rPr>
              <a:t> and </a:t>
            </a:r>
            <a:r>
              <a:rPr lang="en-US" altLang="ko-KR" sz="1400" dirty="0" err="1">
                <a:solidFill>
                  <a:prstClr val="black"/>
                </a:solidFill>
              </a:rPr>
              <a:t>Sigfox</a:t>
            </a:r>
            <a:r>
              <a:rPr lang="en-US" altLang="ko-KR" sz="1400" dirty="0">
                <a:solidFill>
                  <a:prstClr val="black"/>
                </a:solidFill>
              </a:rPr>
              <a:t> are ISM license-free band. And LTE Machine-Type communications (LTE-MTC) and Narrowband Internet of Things(NB-</a:t>
            </a:r>
            <a:r>
              <a:rPr lang="en-US" altLang="ko-KR" sz="1400" dirty="0" err="1">
                <a:solidFill>
                  <a:prstClr val="black"/>
                </a:solidFill>
              </a:rPr>
              <a:t>IoT</a:t>
            </a:r>
            <a:r>
              <a:rPr lang="en-US" altLang="ko-KR" sz="1400" dirty="0">
                <a:solidFill>
                  <a:prstClr val="black"/>
                </a:solidFill>
              </a:rPr>
              <a:t>) technologies that use mobile licensed bands.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What is </a:t>
            </a:r>
            <a:r>
              <a:rPr lang="en-US" altLang="ko-KR" dirty="0" err="1"/>
              <a:t>LoRa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20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4717504" cy="30808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22206" y="3308791"/>
            <a:ext cx="4408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497D">
                    <a:lumMod val="75000"/>
                  </a:srgbClr>
                </a:solidFill>
              </a:rPr>
              <a:t>Setup Development</a:t>
            </a:r>
          </a:p>
          <a:p>
            <a:pPr algn="ctr"/>
            <a:r>
              <a:rPr lang="en-US" altLang="ko-KR" sz="3600" b="1">
                <a:solidFill>
                  <a:srgbClr val="1F497D">
                    <a:lumMod val="75000"/>
                  </a:srgbClr>
                </a:solidFill>
              </a:rPr>
              <a:t> environment</a:t>
            </a:r>
            <a:endParaRPr lang="ko-KR" altLang="en-US" sz="3600" b="1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608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Arduino Setup</a:t>
            </a:r>
            <a:endParaRPr lang="ko-KR" altLang="en-US">
              <a:latin typeface="+mn-ea"/>
            </a:endParaRP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417080" y="1340768"/>
            <a:ext cx="955552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8575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  <a:tabLst>
                <a:tab pos="723900" algn="l"/>
                <a:tab pos="804863" algn="l"/>
              </a:tabLst>
              <a:defRPr lang="ko-KR" altLang="en-US" sz="14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17563" indent="-28575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  <a:defRPr lang="ko-KR" altLang="en-US" sz="14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0463" indent="-26035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Ø"/>
              <a:defRPr lang="ko-KR" altLang="en-US" sz="1400" kern="120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609725" indent="-354013" algn="l" defTabSz="914400" rtl="0" eaLnBrk="1" latinLnBrk="1" hangingPunct="1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Setup Arduino Sketch</a:t>
            </a:r>
            <a:b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</a:b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hlinkClick r:id="rId2"/>
              </a:rPr>
              <a:t>https://www.arduino.cc/download_handler.php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There is setup file in tools folder.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2" descr="https://www.arduino.cc/en/uploads/Guide/DRV_Captur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587771"/>
            <a:ext cx="5278363" cy="364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74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Arduino USB Driver</a:t>
            </a:r>
            <a:endParaRPr lang="ko-KR" altLang="en-US">
              <a:latin typeface="+mn-ea"/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561096" y="1340768"/>
            <a:ext cx="8475400" cy="51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kern="0" dirty="0">
                <a:latin typeface="+mn-ea"/>
              </a:rPr>
              <a:t>USB Driver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kern="0" dirty="0">
                <a:latin typeface="+mn-ea"/>
              </a:rPr>
              <a:t>Tools -&gt; </a:t>
            </a:r>
            <a:r>
              <a:rPr lang="en-US" altLang="ko-KR" kern="0" dirty="0" err="1">
                <a:latin typeface="+mn-ea"/>
              </a:rPr>
              <a:t>USB_Driver</a:t>
            </a:r>
            <a:r>
              <a:rPr lang="en-US" altLang="ko-KR" kern="0" dirty="0">
                <a:latin typeface="+mn-ea"/>
              </a:rPr>
              <a:t> -&gt; CH341SER -&gt; SETUP.EXE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kern="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38" y="2348880"/>
            <a:ext cx="66579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74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Arduino Libraries</a:t>
            </a:r>
            <a:endParaRPr lang="ko-KR" altLang="en-US" dirty="0">
              <a:latin typeface="+mn-ea"/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>
            <a:off x="561096" y="1340768"/>
            <a:ext cx="8475400" cy="51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kern="0" dirty="0">
                <a:latin typeface="+mn-ea"/>
              </a:rPr>
              <a:t>Libraries</a:t>
            </a:r>
            <a:r>
              <a:rPr lang="ko-KR" altLang="en-US" kern="0" dirty="0">
                <a:latin typeface="+mn-ea"/>
              </a:rPr>
              <a:t> </a:t>
            </a:r>
            <a:r>
              <a:rPr lang="en-US" altLang="ko-KR" kern="0" dirty="0">
                <a:latin typeface="+mn-ea"/>
              </a:rPr>
              <a:t>folder copy.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kern="0" dirty="0">
                <a:latin typeface="+mn-ea"/>
              </a:rPr>
              <a:t>Paste to my documents -&gt; </a:t>
            </a:r>
            <a:r>
              <a:rPr lang="en-US" altLang="ko-KR" kern="0" dirty="0" err="1">
                <a:latin typeface="+mn-ea"/>
              </a:rPr>
              <a:t>arduino</a:t>
            </a:r>
            <a:r>
              <a:rPr lang="en-US" altLang="ko-KR" kern="0" dirty="0">
                <a:latin typeface="+mn-ea"/>
              </a:rPr>
              <a:t> -&gt; libraries.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809538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Arduino Hello World</a:t>
            </a:r>
            <a:endParaRPr lang="ko-KR" altLang="en-US">
              <a:latin typeface="+mn-ea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85814"/>
            <a:ext cx="4163334" cy="417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1"/>
          <p:cNvSpPr txBox="1">
            <a:spLocks/>
          </p:cNvSpPr>
          <p:nvPr/>
        </p:nvSpPr>
        <p:spPr>
          <a:xfrm>
            <a:off x="417080" y="1340768"/>
            <a:ext cx="955552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  <a:defRPr lang="ko-KR" altLang="en-US" sz="16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8575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−"/>
              <a:tabLst>
                <a:tab pos="723900" algn="l"/>
                <a:tab pos="804863" algn="l"/>
              </a:tabLst>
              <a:defRPr lang="ko-KR" altLang="en-US" sz="14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17563" indent="-28575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buFont typeface="Arial" pitchFamily="34" charset="0"/>
              <a:buChar char="•"/>
              <a:defRPr lang="ko-KR" altLang="en-US" sz="14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0463" indent="-260350" algn="l" defTabSz="914400" rtl="0" eaLnBrk="1" latinLnBrk="1" hangingPunct="1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Ø"/>
              <a:defRPr lang="ko-KR" altLang="en-US" sz="1400" kern="120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defRPr>
            </a:lvl4pPr>
            <a:lvl5pPr marL="1609725" indent="-354013" algn="l" defTabSz="914400" rtl="0" eaLnBrk="1" latinLnBrk="1" hangingPunct="1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Open Firmware 1_Hello_World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맑은 고딕"/>
                <a:ea typeface="맑은 고딕"/>
              </a:rPr>
              <a:t> 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Click icon to upload, Check upload complete message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lvl="0"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</a:t>
            </a:r>
            <a:r>
              <a:rPr lang="en-US" altLang="ko-KR" dirty="0">
                <a:solidFill>
                  <a:sysClr val="windowText" lastClr="000000"/>
                </a:solidFill>
              </a:rPr>
              <a:t>Click the icon to open the serial monitor,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Setting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baudrate</a:t>
            </a:r>
            <a:r>
              <a:rPr kumimoji="0" lang="en-US" altLang="ko-KR" sz="1600" b="1" i="0" u="none" strike="noStrike" kern="120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115200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lvl="0">
              <a:defRPr/>
            </a:pPr>
            <a:r>
              <a:rPr lang="en-US" altLang="ko-KR" dirty="0">
                <a:solidFill>
                  <a:sysClr val="windowText" lastClr="000000"/>
                </a:solidFill>
              </a:rPr>
              <a:t>Check message output.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38" y="1799928"/>
            <a:ext cx="2952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1"/>
          <a:stretch/>
        </p:blipFill>
        <p:spPr bwMode="auto">
          <a:xfrm>
            <a:off x="827584" y="2924944"/>
            <a:ext cx="3520972" cy="381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4" y="2216671"/>
            <a:ext cx="314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911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H/W Setting</a:t>
            </a:r>
            <a:endParaRPr lang="ko-KR" altLang="en-US">
              <a:latin typeface="+mn-ea"/>
            </a:endParaRPr>
          </a:p>
        </p:txBody>
      </p:sp>
      <p:sp>
        <p:nvSpPr>
          <p:cNvPr id="3" name="내용 개체 틀 1"/>
          <p:cNvSpPr txBox="1">
            <a:spLocks/>
          </p:cNvSpPr>
          <p:nvPr/>
        </p:nvSpPr>
        <p:spPr>
          <a:xfrm>
            <a:off x="35496" y="1628800"/>
            <a:ext cx="9555520" cy="5400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0">
                <a:latin typeface="+mn-ea"/>
              </a:rPr>
              <a:t>1. Move Jumper Cap to J6 UART_5V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0">
                <a:latin typeface="+mn-ea"/>
              </a:rPr>
              <a:t>2. Arduino Board and LoRa EVB Stacking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0">
                <a:latin typeface="+mn-ea"/>
              </a:rPr>
              <a:t>3. Remove 2 Jumper Caps from J5 Pinheader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0">
                <a:latin typeface="+mn-ea"/>
              </a:rPr>
              <a:t>4. Using the enclosed pinheader and wire</a:t>
            </a:r>
            <a:br>
              <a:rPr lang="en-US" altLang="ko-KR" kern="0">
                <a:latin typeface="+mn-ea"/>
              </a:rPr>
            </a:br>
            <a:r>
              <a:rPr lang="en-US" altLang="ko-KR" kern="0">
                <a:latin typeface="+mn-ea"/>
              </a:rPr>
              <a:t>   Connect </a:t>
            </a:r>
            <a:r>
              <a:rPr lang="en-US" altLang="ko-KR" kern="0">
                <a:solidFill>
                  <a:srgbClr val="FF0000"/>
                </a:solidFill>
                <a:latin typeface="+mn-ea"/>
              </a:rPr>
              <a:t>UART_RX &lt;-&gt; TX3 14</a:t>
            </a:r>
            <a:br>
              <a:rPr lang="en-US" altLang="ko-KR" kern="0">
                <a:latin typeface="+mn-ea"/>
              </a:rPr>
            </a:br>
            <a:r>
              <a:rPr lang="en-US" altLang="ko-KR" kern="0">
                <a:latin typeface="+mn-ea"/>
              </a:rPr>
              <a:t>   Connect </a:t>
            </a:r>
            <a:r>
              <a:rPr lang="en-US" altLang="ko-KR" kern="0">
                <a:solidFill>
                  <a:srgbClr val="FF0000"/>
                </a:solidFill>
                <a:latin typeface="+mn-ea"/>
              </a:rPr>
              <a:t>UART_TX &lt;-&gt; RX3 15</a:t>
            </a:r>
            <a:endParaRPr lang="en-US" altLang="ko-KR" ker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0">
                <a:latin typeface="+mn-ea"/>
              </a:rPr>
              <a:t>5. Easy Shield Stacking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ker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91340" y="2641218"/>
            <a:ext cx="5616624" cy="272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27" b="2067"/>
          <a:stretch/>
        </p:blipFill>
        <p:spPr bwMode="auto">
          <a:xfrm>
            <a:off x="5580112" y="1686684"/>
            <a:ext cx="3096344" cy="325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627991" y="4077072"/>
            <a:ext cx="167447" cy="2222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952030" y="4072466"/>
            <a:ext cx="167740" cy="2222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6" idx="2"/>
          </p:cNvCxnSpPr>
          <p:nvPr/>
        </p:nvCxnSpPr>
        <p:spPr>
          <a:xfrm flipH="1">
            <a:off x="7711714" y="4299322"/>
            <a:ext cx="1" cy="73795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endCxn id="10" idx="1"/>
          </p:cNvCxnSpPr>
          <p:nvPr/>
        </p:nvCxnSpPr>
        <p:spPr>
          <a:xfrm>
            <a:off x="7750071" y="5037273"/>
            <a:ext cx="68258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432655" y="4926148"/>
            <a:ext cx="167447" cy="2222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8119770" y="4188197"/>
            <a:ext cx="9843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9104158" y="4188197"/>
            <a:ext cx="0" cy="11130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438355" y="5188204"/>
            <a:ext cx="167447" cy="11300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8611964" y="5264867"/>
            <a:ext cx="49219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782782" y="5373216"/>
            <a:ext cx="1451613" cy="524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+mn-ea"/>
              </a:rPr>
              <a:t>Connect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+mn-ea"/>
              </a:rPr>
              <a:t>Jumper Cable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38091" y="2852936"/>
            <a:ext cx="1451613" cy="524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+mn-ea"/>
              </a:rPr>
              <a:t>Move UART_5V</a:t>
            </a:r>
            <a:endParaRPr lang="ko-KR" altLang="en-US" sz="12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655886" y="1916831"/>
            <a:ext cx="216024" cy="52414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6763898" y="2440980"/>
            <a:ext cx="0" cy="41195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11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H/W Setting</a:t>
            </a:r>
            <a:endParaRPr lang="ko-KR" altLang="en-US">
              <a:latin typeface="+mn-ea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08994" y="2015843"/>
            <a:ext cx="4248472" cy="318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5458" y="5767959"/>
            <a:ext cx="1936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+mn-ea"/>
              </a:rPr>
              <a:t>LoRa EVB + Arduino</a:t>
            </a:r>
            <a:endParaRPr lang="ko-KR" altLang="en-US" sz="1400" b="1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62400" y="5767959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latin typeface="+mn-ea"/>
              </a:rPr>
              <a:t>Easy Shield</a:t>
            </a:r>
            <a:endParaRPr lang="ko-KR" altLang="en-US" sz="1400" b="1">
              <a:latin typeface="+mn-ea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9042"/>
            <a:ext cx="3168352" cy="422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911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4717504" cy="30808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0003" y="3501008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497D">
                    <a:lumMod val="75000"/>
                  </a:srgbClr>
                </a:solidFill>
              </a:rPr>
              <a:t>Libraries</a:t>
            </a:r>
            <a:endParaRPr lang="ko-KR" altLang="en-US" sz="3600" b="1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1051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Library</a:t>
            </a:r>
            <a:endParaRPr lang="ko-KR" altLang="en-US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57049"/>
              </p:ext>
            </p:extLst>
          </p:nvPr>
        </p:nvGraphicFramePr>
        <p:xfrm>
          <a:off x="395536" y="1898615"/>
          <a:ext cx="8143503" cy="446903"/>
        </p:xfrm>
        <a:graphic>
          <a:graphicData uri="http://schemas.openxmlformats.org/drawingml/2006/table">
            <a:tbl>
              <a:tblPr/>
              <a:tblGrid>
                <a:gridCol w="3837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8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Function prototype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Example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read( float&amp; humidity, float&amp; temperature);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Read</a:t>
                      </a:r>
                      <a:r>
                        <a:rPr lang="en-US" altLang="ko-KR" sz="1400" b="0" i="0" u="none" strike="noStrike" baseline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humidity, temperature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dht11.read(humi, temp)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68418"/>
              </p:ext>
            </p:extLst>
          </p:nvPr>
        </p:nvGraphicFramePr>
        <p:xfrm>
          <a:off x="323528" y="3398453"/>
          <a:ext cx="8639098" cy="1545728"/>
        </p:xfrm>
        <a:graphic>
          <a:graphicData uri="http://schemas.openxmlformats.org/drawingml/2006/table">
            <a:tbl>
              <a:tblPr/>
              <a:tblGrid>
                <a:gridCol w="2952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6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06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Function prototype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Example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int8_t after(unsigned long duration,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void (*callback)(void));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Run callback after duration.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send_t.after(10, send_timer_handler);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int8_t every(unsigned long period, 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void (*callback)(void));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Always run</a:t>
                      </a:r>
                      <a:r>
                        <a:rPr lang="en-US" altLang="ko-KR" sz="14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callback periodically.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9709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send_t.every(10, send_timer_handler);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void stop(int8_t id);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Stop timer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timeout_t.stop(timeout_timer_id);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void update(void);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Update timer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send_t.update();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95536" y="1484784"/>
            <a:ext cx="504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DHT11 library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5536" y="2983107"/>
            <a:ext cx="504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b="1">
                <a:solidFill>
                  <a:srgbClr val="000000"/>
                </a:solidFill>
              </a:rPr>
              <a:t>Timer-master library</a:t>
            </a:r>
          </a:p>
        </p:txBody>
      </p:sp>
    </p:spTree>
    <p:extLst>
      <p:ext uri="{BB962C8B-B14F-4D97-AF65-F5344CB8AC3E}">
        <p14:creationId xmlns:p14="http://schemas.microsoft.com/office/powerpoint/2010/main" val="1284026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DHT11 Timer Library Test</a:t>
            </a:r>
          </a:p>
          <a:p>
            <a:endParaRPr lang="ko-KR" altLang="en-US">
              <a:latin typeface="+mn-ea"/>
            </a:endParaRPr>
          </a:p>
        </p:txBody>
      </p:sp>
      <p:sp>
        <p:nvSpPr>
          <p:cNvPr id="3" name="내용 개체 틀 1"/>
          <p:cNvSpPr txBox="1">
            <a:spLocks/>
          </p:cNvSpPr>
          <p:nvPr/>
        </p:nvSpPr>
        <p:spPr>
          <a:xfrm>
            <a:off x="561096" y="1340768"/>
            <a:ext cx="8475400" cy="51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kern="0">
                <a:latin typeface="+mn-ea"/>
              </a:rPr>
              <a:t>Open DHT11_Timer_lib_test.ino. Complie and Upload</a:t>
            </a:r>
            <a:endParaRPr lang="ko-KR" altLang="en-US" sz="1400" b="0" ker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420888"/>
            <a:ext cx="29527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74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Why </a:t>
            </a:r>
            <a:r>
              <a:rPr lang="en-US" altLang="ko-KR" dirty="0" err="1"/>
              <a:t>LoRa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115565"/>
            <a:ext cx="7600950" cy="3714750"/>
          </a:xfrm>
          <a:prstGeom prst="rect">
            <a:avLst/>
          </a:prstGeom>
          <a:ln>
            <a:noFill/>
          </a:ln>
        </p:spPr>
      </p:pic>
      <p:sp>
        <p:nvSpPr>
          <p:cNvPr id="8" name="모서리가 둥근 사각형 설명선 7"/>
          <p:cNvSpPr/>
          <p:nvPr/>
        </p:nvSpPr>
        <p:spPr bwMode="gray">
          <a:xfrm>
            <a:off x="6781624" y="1289207"/>
            <a:ext cx="1656184" cy="1303872"/>
          </a:xfrm>
          <a:prstGeom prst="wedgeRoundRectCallout">
            <a:avLst>
              <a:gd name="adj1" fmla="val -52393"/>
              <a:gd name="adj2" fmla="val 190805"/>
              <a:gd name="adj3" fmla="val 16667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lIns="90000" rtlCol="0" anchor="ctr"/>
          <a:lstStyle/>
          <a:p>
            <a:pPr marL="0" marR="0" lvl="0" indent="0" algn="ctr" defTabSz="914400" eaLnBrk="0" fontAlgn="auto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lang="en-US" altLang="ko-KR" sz="1300" b="1" kern="0" noProof="0" dirty="0">
                <a:solidFill>
                  <a:prstClr val="white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Wide Coverage</a:t>
            </a:r>
          </a:p>
          <a:p>
            <a:pPr marL="0" marR="0" lvl="0" indent="0" algn="ctr" defTabSz="914400" eaLnBrk="0" fontAlgn="auto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Low chip</a:t>
            </a:r>
            <a:r>
              <a:rPr kumimoji="0" lang="en-US" altLang="ko-KR" sz="1300" b="1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 price</a:t>
            </a:r>
            <a:endParaRPr kumimoji="0" lang="en-US" altLang="ko-KR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중고딕" panose="02030600000101010101" pitchFamily="18" charset="-127"/>
              <a:ea typeface="HY중고딕" panose="02030600000101010101" pitchFamily="18" charset="-127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/>
            </a:pPr>
            <a:r>
              <a:rPr kumimoji="0" lang="en-US" altLang="ko-KR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중고딕" panose="02030600000101010101" pitchFamily="18" charset="-127"/>
                <a:ea typeface="HY중고딕" panose="02030600000101010101" pitchFamily="18" charset="-127"/>
                <a:cs typeface="+mn-cs"/>
              </a:rPr>
              <a:t>Low power</a:t>
            </a:r>
          </a:p>
        </p:txBody>
      </p:sp>
    </p:spTree>
    <p:extLst>
      <p:ext uri="{BB962C8B-B14F-4D97-AF65-F5344CB8AC3E}">
        <p14:creationId xmlns:p14="http://schemas.microsoft.com/office/powerpoint/2010/main" val="1544854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 Library</a:t>
            </a:r>
            <a:endParaRPr lang="ko-KR" altLang="en-US">
              <a:latin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529571"/>
              </p:ext>
            </p:extLst>
          </p:nvPr>
        </p:nvGraphicFramePr>
        <p:xfrm>
          <a:off x="395536" y="1707154"/>
          <a:ext cx="8352862" cy="3378030"/>
        </p:xfrm>
        <a:graphic>
          <a:graphicData uri="http://schemas.openxmlformats.org/drawingml/2006/table">
            <a:tbl>
              <a:tblPr/>
              <a:tblGrid>
                <a:gridCol w="4191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Function prototype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Comment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Example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void LoRaClass::init(Stream *LoRaSerial)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UART assign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LoRa.init(&amp;Serial3);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 LoRaClass::available()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Check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UART available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LoRa.available();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 LoRaClass::read()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Read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UART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LoRa.read();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 LoRaClass::begin()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Reset &amp; Check JOINED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LoRa.begin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classType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Get Class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LoRa.LoRaClass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 LoRaClass::classType(int cls)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Class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LoRa.LoRaClass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('C');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 LoRaClass::ADR(int adr)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ADR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LoRa.ADR(1);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 LoRaClass::DR()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Get DR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LoRa.DR();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 LoRaClass::DR(int dr)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DR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LoRa.DR(5);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 LoRaClass::devEUI()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DevEUI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LoRa.devEUI();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String LoRaClass::appEUI()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Get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AppEUI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LoRa.appEUI();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LoRaClass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::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retxConf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count)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Confirmed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ReTx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LoRa.retxConf(5);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 LoRaClass::Confirmed(int confirmed)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Set Confirmed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LoRa.Confirmed(1);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20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int LoRaClass::send(const char *data, uint16_t port)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Data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LoRa.send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("1234", 5);</a:t>
                      </a:r>
                    </a:p>
                  </a:txBody>
                  <a:tcPr marL="8341" marR="8341" marT="83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911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4717504" cy="30808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78081" y="3140968"/>
            <a:ext cx="3696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497D">
                    <a:lumMod val="75000"/>
                  </a:srgbClr>
                </a:solidFill>
              </a:rPr>
              <a:t>Unconfirmed Up</a:t>
            </a:r>
            <a:br>
              <a:rPr lang="en-US" altLang="ko-KR" sz="3600" b="1">
                <a:solidFill>
                  <a:srgbClr val="1F497D">
                    <a:lumMod val="75000"/>
                  </a:srgbClr>
                </a:solidFill>
              </a:rPr>
            </a:br>
            <a:r>
              <a:rPr lang="en-US" altLang="ko-KR" sz="3600" b="1">
                <a:solidFill>
                  <a:srgbClr val="1F497D">
                    <a:lumMod val="75000"/>
                  </a:srgbClr>
                </a:solidFill>
              </a:rPr>
              <a:t>Demo</a:t>
            </a:r>
            <a:endParaRPr lang="ko-KR" altLang="en-US" sz="3600" b="1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99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Unconfirmed Uplink</a:t>
            </a:r>
            <a:endParaRPr lang="ko-KR" altLang="en-US">
              <a:latin typeface="+mn-ea"/>
            </a:endParaRPr>
          </a:p>
        </p:txBody>
      </p:sp>
      <p:sp>
        <p:nvSpPr>
          <p:cNvPr id="3" name="내용 개체 틀 1"/>
          <p:cNvSpPr txBox="1">
            <a:spLocks/>
          </p:cNvSpPr>
          <p:nvPr/>
        </p:nvSpPr>
        <p:spPr>
          <a:xfrm>
            <a:off x="561096" y="1340768"/>
            <a:ext cx="8475400" cy="51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kern="0">
                <a:latin typeface="+mn-ea"/>
              </a:rPr>
              <a:t>Open _3_Unconfirmed_Uplink project. Complie and Upload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kern="0">
                <a:latin typeface="+mn-ea"/>
              </a:rPr>
              <a:t>Unconfimred uplink temperature &amp; humidity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0" ker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0" ker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0" ker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kern="0">
                <a:latin typeface="+mn-ea"/>
              </a:rPr>
              <a:t>Set Class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kern="0">
                <a:latin typeface="+mn-ea"/>
              </a:rPr>
              <a:t>ADR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kern="0">
                <a:latin typeface="+mn-ea"/>
              </a:rPr>
              <a:t>DataRate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kern="0">
                <a:latin typeface="+mn-ea"/>
              </a:rPr>
              <a:t>Set Unconfimred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kern="0">
                <a:latin typeface="+mn-ea"/>
              </a:rPr>
              <a:t>Repit count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b="0" kern="0">
                <a:latin typeface="+mn-ea"/>
              </a:rPr>
              <a:t>Period 30 Sec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0" ker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0" kern="0">
              <a:latin typeface="+mn-ea"/>
            </a:endParaRPr>
          </a:p>
          <a:p>
            <a:br>
              <a:rPr lang="en-US" altLang="ko-KR" sz="1400" b="0" kern="0">
                <a:latin typeface="+mn-ea"/>
              </a:rPr>
            </a:br>
            <a:endParaRPr lang="ko-KR" altLang="en-US" sz="1400" b="0" ker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88840"/>
            <a:ext cx="34766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74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4717504" cy="30808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7384" y="3212976"/>
            <a:ext cx="3158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497D">
                    <a:lumMod val="75000"/>
                  </a:srgbClr>
                </a:solidFill>
              </a:rPr>
              <a:t>Confirmed Up</a:t>
            </a:r>
          </a:p>
          <a:p>
            <a:pPr algn="ctr"/>
            <a:r>
              <a:rPr lang="en-US" altLang="ko-KR" sz="3600" b="1">
                <a:solidFill>
                  <a:srgbClr val="1F497D">
                    <a:lumMod val="75000"/>
                  </a:srgbClr>
                </a:solidFill>
              </a:rPr>
              <a:t>Hands-on</a:t>
            </a:r>
            <a:endParaRPr lang="ko-KR" altLang="en-US" sz="3600" b="1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688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Confirmed Up</a:t>
            </a:r>
            <a:endParaRPr lang="ko-KR" altLang="en-US"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"/>
          <a:stretch/>
        </p:blipFill>
        <p:spPr bwMode="auto">
          <a:xfrm>
            <a:off x="1115616" y="1443221"/>
            <a:ext cx="6837669" cy="488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4559966" y="3628329"/>
            <a:ext cx="1380186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sz="1400" kern="0"/>
              <a:t>ACK Non-receipt</a:t>
            </a:r>
            <a:endParaRPr kumimoji="1" lang="ko-KR" altLang="en-US" sz="1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6712572" y="3140968"/>
            <a:ext cx="1171796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sz="1400" kern="0"/>
              <a:t>Count 10 over</a:t>
            </a:r>
            <a:endParaRPr kumimoji="1" lang="ko-KR" altLang="en-US" sz="1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4720140" y="5108629"/>
            <a:ext cx="1292020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sz="1400" kern="0"/>
              <a:t>Count under 10</a:t>
            </a:r>
            <a:endParaRPr kumimoji="1" lang="ko-KR" altLang="en-US" sz="1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3182959" y="4797732"/>
            <a:ext cx="956993" cy="2154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sz="1400" kern="0"/>
              <a:t>ACK receipt</a:t>
            </a:r>
            <a:endParaRPr kumimoji="1" lang="ko-KR" altLang="en-US" sz="14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508104" y="4255810"/>
            <a:ext cx="1533057" cy="3724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sz="1100" kern="0" noProof="0" dirty="0"/>
              <a:t>Enter </a:t>
            </a:r>
            <a:r>
              <a:rPr kumimoji="1" lang="en-US" altLang="ko-KR" sz="1100" kern="0" noProof="0" dirty="0" err="1"/>
              <a:t>Timout</a:t>
            </a:r>
            <a:r>
              <a:rPr kumimoji="1" lang="en-US" altLang="ko-KR" sz="1100" kern="0" noProof="0" dirty="0"/>
              <a:t> Handler</a:t>
            </a:r>
          </a:p>
          <a:p>
            <a:pPr marL="179388" indent="-179388" eaLnBrk="0" fontAlgn="base" hangingPunct="0">
              <a:spcBef>
                <a:spcPct val="20000"/>
              </a:spcBef>
              <a:spcAft>
                <a:spcPct val="0"/>
              </a:spcAft>
              <a:buSzPct val="70000"/>
            </a:pPr>
            <a:r>
              <a:rPr kumimoji="1" lang="en-US" altLang="ko-KR" sz="1100" i="0" u="none" strike="noStrike" kern="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Increase Timeout</a:t>
            </a:r>
            <a:r>
              <a:rPr kumimoji="1" lang="en-US" altLang="ko-KR" sz="1100" i="0" u="none" strike="noStrike" kern="0" cap="none" spc="0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CNT</a:t>
            </a:r>
            <a:endParaRPr kumimoji="1" lang="ko-KR" altLang="en-US" sz="110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7674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44824"/>
            <a:ext cx="4717504" cy="30808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57431" y="3501008"/>
            <a:ext cx="353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rgbClr val="1F497D">
                    <a:lumMod val="75000"/>
                  </a:srgbClr>
                </a:solidFill>
              </a:rPr>
              <a:t>Downlink Demo</a:t>
            </a:r>
            <a:endParaRPr lang="ko-KR" altLang="en-US" sz="3600" b="1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481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Downlink</a:t>
            </a:r>
            <a:endParaRPr lang="ko-KR" altLang="en-US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511" y="2060848"/>
            <a:ext cx="5678785" cy="400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1"/>
          <p:cNvSpPr txBox="1">
            <a:spLocks/>
          </p:cNvSpPr>
          <p:nvPr/>
        </p:nvSpPr>
        <p:spPr>
          <a:xfrm>
            <a:off x="561096" y="1340768"/>
            <a:ext cx="8475400" cy="51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kern="0">
                <a:latin typeface="+mn-ea"/>
              </a:rPr>
              <a:t>Open _5_Downlink project. Complie and Upload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kern="0">
                <a:latin typeface="+mn-ea"/>
              </a:rPr>
              <a:t>Downlink Data 0x01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0" ker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0" ker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069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Downlink</a:t>
            </a:r>
            <a:endParaRPr lang="ko-KR" altLang="en-US">
              <a:latin typeface="+mn-ea"/>
            </a:endParaRPr>
          </a:p>
        </p:txBody>
      </p:sp>
      <p:sp>
        <p:nvSpPr>
          <p:cNvPr id="9" name="내용 개체 틀 1"/>
          <p:cNvSpPr txBox="1">
            <a:spLocks/>
          </p:cNvSpPr>
          <p:nvPr/>
        </p:nvSpPr>
        <p:spPr>
          <a:xfrm>
            <a:off x="561096" y="1340768"/>
            <a:ext cx="8475400" cy="51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0" kern="0">
              <a:latin typeface="+mn-ea"/>
            </a:endParaRPr>
          </a:p>
        </p:txBody>
      </p:sp>
      <p:pic>
        <p:nvPicPr>
          <p:cNvPr id="5" name="Picture 4" descr="https://infograph.venngage.com/media/image_library/e2308daedfd9e85623be83d9cf5ec5b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880" y="1556792"/>
            <a:ext cx="1828800" cy="181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936" y="4202037"/>
            <a:ext cx="1040408" cy="154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4860032" y="2720375"/>
            <a:ext cx="6648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4892565" y="5057335"/>
            <a:ext cx="6648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80"/>
          <a:stretch/>
        </p:blipFill>
        <p:spPr bwMode="auto">
          <a:xfrm>
            <a:off x="1331639" y="1930172"/>
            <a:ext cx="2894245" cy="1438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" r="52117"/>
          <a:stretch/>
        </p:blipFill>
        <p:spPr bwMode="auto">
          <a:xfrm>
            <a:off x="1331640" y="4295335"/>
            <a:ext cx="2894245" cy="152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321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Appendix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2915816" y="3933056"/>
            <a:ext cx="3852428" cy="121944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+mn-ea"/>
              </a:rPr>
              <a:t>LoRa Gateway</a:t>
            </a:r>
            <a:endParaRPr lang="ko-KR" altLang="en-US" sz="1600" dirty="0" err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13823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 Gateway</a:t>
            </a:r>
            <a:endParaRPr lang="ko-KR" altLang="en-US">
              <a:latin typeface="+mn-ea"/>
            </a:endParaRPr>
          </a:p>
        </p:txBody>
      </p:sp>
      <p:sp>
        <p:nvSpPr>
          <p:cNvPr id="9" name="내용 개체 틀 1"/>
          <p:cNvSpPr txBox="1">
            <a:spLocks/>
          </p:cNvSpPr>
          <p:nvPr/>
        </p:nvSpPr>
        <p:spPr>
          <a:xfrm>
            <a:off x="561096" y="1340768"/>
            <a:ext cx="8475400" cy="51845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SzPct val="70000"/>
              <a:buFontTx/>
              <a:buNone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01525" indent="-7620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735641" indent="-84994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138633" indent="-162662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Optima" pitchFamily="2" charset="2"/>
              <a:buChar char=""/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866947" indent="-206625" algn="l" defTabSz="829428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192015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6pPr>
            <a:lvl7pPr marL="2590563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7pPr>
            <a:lvl8pPr marL="2989112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8pPr>
            <a:lvl9pPr marL="3387659" indent="-199274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01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kern="0">
                <a:solidFill>
                  <a:srgbClr val="000000"/>
                </a:solidFill>
                <a:latin typeface="맑은 고딕"/>
              </a:rPr>
              <a:t>RisingHF RHF0M301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0" kern="0">
                <a:solidFill>
                  <a:srgbClr val="000000"/>
                </a:solidFill>
                <a:latin typeface="맑은 고딕"/>
                <a:hlinkClick r:id="rId2"/>
              </a:rPr>
              <a:t>http://www.risinghf.com/product/risinghf-iot-dicovery/?lang=en</a:t>
            </a:r>
            <a:endParaRPr lang="en-US" altLang="ko-KR" sz="1400" b="0" kern="0">
              <a:solidFill>
                <a:srgbClr val="000000"/>
              </a:solidFill>
              <a:latin typeface="맑은 고딕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0" kern="0">
              <a:solidFill>
                <a:srgbClr val="000000"/>
              </a:solidFill>
              <a:latin typeface="맑은 고딕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0" kern="0">
              <a:solidFill>
                <a:srgbClr val="000000"/>
              </a:solidFill>
              <a:latin typeface="맑은 고딕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b="0" kern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88" y="2480542"/>
            <a:ext cx="5643432" cy="2905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49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LoRa</a:t>
            </a:r>
            <a:r>
              <a:rPr lang="en-US" altLang="ko-KR" dirty="0"/>
              <a:t> technology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89751" y="1556792"/>
            <a:ext cx="741682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 err="1"/>
              <a:t>LoRa</a:t>
            </a:r>
            <a:r>
              <a:rPr lang="en-US" altLang="ko-KR" sz="1500" dirty="0"/>
              <a:t> is based on Chirp Spread Spectrum. Chirp signal is the technology used for existing radar and distance / position positioning, and is the core of </a:t>
            </a:r>
            <a:r>
              <a:rPr lang="en-US" altLang="ko-KR" sz="1500" dirty="0" err="1"/>
              <a:t>LoRa</a:t>
            </a:r>
            <a:r>
              <a:rPr lang="en-US" altLang="ko-KR" sz="1500" dirty="0"/>
              <a:t> technology that </a:t>
            </a:r>
            <a:r>
              <a:rPr lang="en-US" altLang="ko-KR" sz="1500" dirty="0" err="1"/>
              <a:t>ables</a:t>
            </a:r>
            <a:r>
              <a:rPr lang="en-US" altLang="ko-KR" sz="1500" dirty="0"/>
              <a:t> long range and low power.</a:t>
            </a:r>
          </a:p>
          <a:p>
            <a:pPr>
              <a:lnSpc>
                <a:spcPct val="200000"/>
              </a:lnSpc>
            </a:pPr>
            <a:r>
              <a:rPr lang="en-US" altLang="ko-KR" sz="1500" dirty="0"/>
              <a:t>It is an advantage that frequency / time error and synchronization can be adjusted quickly.</a:t>
            </a:r>
            <a:endParaRPr lang="ko-KR" altLang="en-US" sz="1500" dirty="0"/>
          </a:p>
        </p:txBody>
      </p:sp>
      <p:sp>
        <p:nvSpPr>
          <p:cNvPr id="9" name="모서리가 둥근 직사각형 8"/>
          <p:cNvSpPr/>
          <p:nvPr/>
        </p:nvSpPr>
        <p:spPr bwMode="gray">
          <a:xfrm>
            <a:off x="2105467" y="3763369"/>
            <a:ext cx="5185392" cy="2088232"/>
          </a:xfrm>
          <a:prstGeom prst="roundRect">
            <a:avLst/>
          </a:prstGeom>
          <a:gradFill flip="none" rotWithShape="1">
            <a:gsLst>
              <a:gs pos="0">
                <a:sysClr val="window" lastClr="FFFFFF">
                  <a:lumMod val="95000"/>
                </a:sysClr>
              </a:gs>
              <a:gs pos="74000">
                <a:srgbClr val="F79646">
                  <a:lumMod val="45000"/>
                  <a:lumOff val="55000"/>
                </a:srgbClr>
              </a:gs>
              <a:gs pos="83000">
                <a:srgbClr val="F79646">
                  <a:lumMod val="45000"/>
                  <a:lumOff val="55000"/>
                </a:srgbClr>
              </a:gs>
              <a:gs pos="100000">
                <a:srgbClr val="F79646">
                  <a:lumMod val="30000"/>
                  <a:lumOff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rgbClr val="4BACC6">
                <a:lumMod val="9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90000" rtlCol="0" anchor="ctr"/>
          <a:lstStyle/>
          <a:p>
            <a:pPr marL="285750" lvl="0" indent="-285750" algn="ctr" latinLnBrk="0">
              <a:lnSpc>
                <a:spcPct val="200000"/>
              </a:lnSpc>
              <a:buFontTx/>
              <a:buChar char="-"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맑은 고딕" panose="020B0503020000020004" pitchFamily="50" charset="-127"/>
                <a:cs typeface="+mn-cs"/>
              </a:rPr>
              <a:t>High </a:t>
            </a:r>
            <a:r>
              <a:rPr lang="en-US" altLang="ko-KR" sz="1400" b="1" kern="0" noProof="0" dirty="0">
                <a:solidFill>
                  <a:prstClr val="black"/>
                </a:solidFill>
                <a:latin typeface="Trebuchet MS"/>
                <a:ea typeface="맑은 고딕" panose="020B0503020000020004" pitchFamily="50" charset="-127"/>
              </a:rPr>
              <a:t>r</a:t>
            </a:r>
            <a:r>
              <a:rPr lang="en-US" altLang="ko-KR" sz="1400" b="1" kern="0" dirty="0" err="1">
                <a:solidFill>
                  <a:prstClr val="black"/>
                </a:solidFill>
                <a:latin typeface="Trebuchet MS"/>
                <a:ea typeface="맑은 고딕" panose="020B0503020000020004" pitchFamily="50" charset="-127"/>
              </a:rPr>
              <a:t>eliability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ctr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맑은 고딕" panose="020B0503020000020004" pitchFamily="50" charset="-127"/>
                <a:cs typeface="+mn-cs"/>
              </a:rPr>
              <a:t>Multipath resistant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ctr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맑은 고딕" panose="020B0503020000020004" pitchFamily="50" charset="-127"/>
                <a:cs typeface="+mn-cs"/>
              </a:rPr>
              <a:t>Low power consumption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ctr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맑은 고딕" panose="020B0503020000020004" pitchFamily="50" charset="-127"/>
                <a:cs typeface="+mn-cs"/>
              </a:rPr>
              <a:t>Low latency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05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8539749" cy="1041751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Q&amp;A  </a:t>
            </a:r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+mn-ea"/>
                <a:ea typeface="+mn-ea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66" y="6297632"/>
            <a:ext cx="963633" cy="32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6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>
                <a:latin typeface="+mn-ea"/>
              </a:rPr>
              <a:t>LoRa network structure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 bwMode="gray">
          <a:xfrm>
            <a:off x="743711" y="5661248"/>
            <a:ext cx="7848871" cy="504056"/>
          </a:xfrm>
          <a:prstGeom prst="roundRect">
            <a:avLst/>
          </a:prstGeom>
          <a:ln>
            <a:solidFill>
              <a:schemeClr val="accent5">
                <a:lumMod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0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/>
              <a:t>The LoRa network structure consists of LoRa device, LoRa gateway, a network server, and an App Server.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1026" name="Picture 2" descr="http://www.semtech.com/wireless-rf/internet-of-things/img/what-network_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24907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41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i2.wp.com/techsauce.co/wp-content/uploads/2016/07/SKT-Lora.jpg?ssl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5719936" cy="303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</a:rPr>
              <a:t>LoRa</a:t>
            </a:r>
            <a:r>
              <a:rPr lang="en-US" altLang="ko-KR" dirty="0">
                <a:latin typeface="+mn-ea"/>
              </a:rPr>
              <a:t> network structure (Korea SK Telecom)</a:t>
            </a:r>
            <a:endParaRPr lang="ko-KR" altLang="en-US" dirty="0"/>
          </a:p>
        </p:txBody>
      </p:sp>
      <p:pic>
        <p:nvPicPr>
          <p:cNvPr id="1028" name="Picture 4" descr="SK telecom LoRa 데이터 흐름도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98570"/>
            <a:ext cx="8496944" cy="245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837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cademy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ademy_lecture" id="{8F154054-80B5-48BB-B093-7F062177E53D}" vid="{FD5AEBBE-B7D3-476F-A4FB-B637A449E6D6}"/>
    </a:ext>
  </a:extLst>
</a:theme>
</file>

<file path=ppt/theme/theme3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solidFill>
            <a:schemeClr val="tx1">
              <a:lumMod val="50000"/>
              <a:lumOff val="50000"/>
            </a:schemeClr>
          </a:solidFill>
          <a:headEnd type="none" w="med" len="med"/>
          <a:tailEnd type="none" w="med" len="med"/>
        </a:ln>
      </a:spPr>
      <a:bodyPr wrap="none" lIns="90000" anchor="ctr"/>
      <a:lstStyle>
        <a:defPPr algn="ctr" eaLnBrk="0" hangingPunct="0">
          <a:spcBef>
            <a:spcPct val="20000"/>
          </a:spcBef>
          <a:buSzPct val="70000"/>
          <a:defRPr sz="1400" b="1" kern="0" dirty="0" smtClean="0">
            <a:latin typeface="맑은 고딕" pitchFamily="50" charset="-127"/>
            <a:ea typeface="맑은 고딕" pitchFamily="50" charset="-127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academy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ademy_lecture" id="{8F154054-80B5-48BB-B093-7F062177E53D}" vid="{FD5AEBBE-B7D3-476F-A4FB-B637A449E6D6}"/>
    </a:ext>
  </a:extLst>
</a:theme>
</file>

<file path=ppt/theme/theme5.xml><?xml version="1.0" encoding="utf-8"?>
<a:theme xmlns:a="http://schemas.openxmlformats.org/drawingml/2006/main" name="2_academy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ademy_lecture" id="{8F154054-80B5-48BB-B093-7F062177E53D}" vid="{FD5AEBBE-B7D3-476F-A4FB-B637A449E6D6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64030</TotalTime>
  <Words>2072</Words>
  <Application>Microsoft Office PowerPoint</Application>
  <PresentationFormat>On-screen Show (4:3)</PresentationFormat>
  <Paragraphs>518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70</vt:i4>
      </vt:variant>
    </vt:vector>
  </HeadingPairs>
  <TitlesOfParts>
    <vt:vector size="86" baseType="lpstr">
      <vt:lpstr>돋움</vt:lpstr>
      <vt:lpstr>굴림</vt:lpstr>
      <vt:lpstr>맑은 고딕</vt:lpstr>
      <vt:lpstr>Arial</vt:lpstr>
      <vt:lpstr>Arial Black</vt:lpstr>
      <vt:lpstr>Garamond</vt:lpstr>
      <vt:lpstr>HY중고딕</vt:lpstr>
      <vt:lpstr>Optima</vt:lpstr>
      <vt:lpstr>Trebuchet MS</vt:lpstr>
      <vt:lpstr>Wingdings</vt:lpstr>
      <vt:lpstr>Yoon 윤고딕 520_TT</vt:lpstr>
      <vt:lpstr>Office 테마</vt:lpstr>
      <vt:lpstr>academy_lecture</vt:lpstr>
      <vt:lpstr>1_디자인 사용자 지정</vt:lpstr>
      <vt:lpstr>1_academy_lecture</vt:lpstr>
      <vt:lpstr>2_academy_lecture</vt:lpstr>
      <vt:lpstr>PowerPoint Presentation</vt:lpstr>
      <vt:lpstr>PowerPoint Presentation</vt:lpstr>
      <vt:lpstr>LoRa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LoRa ApPLICATIONS</vt:lpstr>
      <vt:lpstr>PowerPoint Presentation</vt:lpstr>
      <vt:lpstr>PowerPoint Presentation</vt:lpstr>
      <vt:lpstr>PowerPoint Presentation</vt:lpstr>
      <vt:lpstr>LoRa Module hand-on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LoRa Application hand-on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Q&amp;A  감사합니다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</dc:creator>
  <cp:lastModifiedBy>Biswajit Padhi</cp:lastModifiedBy>
  <cp:revision>1580</cp:revision>
  <cp:lastPrinted>2015-09-17T01:38:43Z</cp:lastPrinted>
  <dcterms:created xsi:type="dcterms:W3CDTF">2013-09-05T09:43:46Z</dcterms:created>
  <dcterms:modified xsi:type="dcterms:W3CDTF">2018-01-10T11:15:38Z</dcterms:modified>
</cp:coreProperties>
</file>